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96" r:id="rId3"/>
  </p:sldMasterIdLst>
  <p:notesMasterIdLst>
    <p:notesMasterId r:id="rId56"/>
  </p:notesMasterIdLst>
  <p:sldIdLst>
    <p:sldId id="275" r:id="rId4"/>
    <p:sldId id="435" r:id="rId5"/>
    <p:sldId id="276" r:id="rId6"/>
    <p:sldId id="406" r:id="rId7"/>
    <p:sldId id="366" r:id="rId8"/>
    <p:sldId id="414" r:id="rId9"/>
    <p:sldId id="404" r:id="rId10"/>
    <p:sldId id="408" r:id="rId11"/>
    <p:sldId id="407" r:id="rId12"/>
    <p:sldId id="409" r:id="rId13"/>
    <p:sldId id="410" r:id="rId14"/>
    <p:sldId id="411" r:id="rId15"/>
    <p:sldId id="368" r:id="rId16"/>
    <p:sldId id="373" r:id="rId17"/>
    <p:sldId id="413" r:id="rId18"/>
    <p:sldId id="415" r:id="rId19"/>
    <p:sldId id="416" r:id="rId20"/>
    <p:sldId id="417" r:id="rId21"/>
    <p:sldId id="369" r:id="rId22"/>
    <p:sldId id="370" r:id="rId23"/>
    <p:sldId id="371" r:id="rId24"/>
    <p:sldId id="372" r:id="rId25"/>
    <p:sldId id="375" r:id="rId26"/>
    <p:sldId id="418" r:id="rId27"/>
    <p:sldId id="419" r:id="rId28"/>
    <p:sldId id="426" r:id="rId29"/>
    <p:sldId id="427" r:id="rId30"/>
    <p:sldId id="428" r:id="rId31"/>
    <p:sldId id="420" r:id="rId32"/>
    <p:sldId id="429" r:id="rId33"/>
    <p:sldId id="430" r:id="rId34"/>
    <p:sldId id="431" r:id="rId35"/>
    <p:sldId id="422" r:id="rId36"/>
    <p:sldId id="423" r:id="rId37"/>
    <p:sldId id="424" r:id="rId38"/>
    <p:sldId id="425" r:id="rId39"/>
    <p:sldId id="381" r:id="rId40"/>
    <p:sldId id="384" r:id="rId41"/>
    <p:sldId id="385" r:id="rId42"/>
    <p:sldId id="386" r:id="rId43"/>
    <p:sldId id="387" r:id="rId44"/>
    <p:sldId id="388" r:id="rId45"/>
    <p:sldId id="389" r:id="rId46"/>
    <p:sldId id="390" r:id="rId47"/>
    <p:sldId id="391" r:id="rId48"/>
    <p:sldId id="392" r:id="rId49"/>
    <p:sldId id="393" r:id="rId50"/>
    <p:sldId id="394" r:id="rId51"/>
    <p:sldId id="432" r:id="rId52"/>
    <p:sldId id="433" r:id="rId53"/>
    <p:sldId id="434" r:id="rId54"/>
    <p:sldId id="365" r:id="rId55"/>
  </p:sldIdLst>
  <p:sldSz cx="9361488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4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3C8B"/>
    <a:srgbClr val="0B5ED7"/>
    <a:srgbClr val="A50021"/>
    <a:srgbClr val="FF66FF"/>
    <a:srgbClr val="CC3300"/>
    <a:srgbClr val="EBEBBD"/>
    <a:srgbClr val="FFFFFF"/>
    <a:srgbClr val="FFFF99"/>
    <a:srgbClr val="9966FF"/>
    <a:srgbClr val="24A5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6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758" y="108"/>
      </p:cViewPr>
      <p:guideLst>
        <p:guide orient="horz" pos="2160"/>
        <p:guide pos="29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viewProps" Target="viewProps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presProps" Target="presProp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3.png>
</file>

<file path=ppt/media/image30.png>
</file>

<file path=ppt/media/image4.jpeg>
</file>

<file path=ppt/media/image5.png>
</file>

<file path=ppt/media/image6.png>
</file>

<file path=ppt/media/image60.png>
</file>

<file path=ppt/media/image7.png>
</file>

<file path=ppt/media/image8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F655F7-5B43-48DE-B90D-FF112E35D0D6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89025" y="685800"/>
            <a:ext cx="46799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AF584-D3C0-436B-BF5E-FEAE55BF15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0612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46087" y="1371600"/>
            <a:ext cx="803839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46087" y="3228536"/>
            <a:ext cx="8041518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DBF5F9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DBF5F9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5395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011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7084" y="914402"/>
            <a:ext cx="2106335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074" y="914402"/>
            <a:ext cx="616298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89630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46087" y="1371600"/>
            <a:ext cx="803839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46087" y="3228536"/>
            <a:ext cx="8041518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DBF5F9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DBF5F9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8482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71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66" y="1316736"/>
            <a:ext cx="7957265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2966" y="2704664"/>
            <a:ext cx="7957265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DBF5F9">
                    <a:shade val="90000"/>
                  </a:srgbClr>
                </a:solidFill>
              </a:rPr>
              <a:t>CS 40003: Data Analytics</a:t>
            </a:r>
            <a:endParaRPr lang="en-IN" dirty="0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IN" dirty="0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DBF5F9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024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78" y="704088"/>
            <a:ext cx="8425339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78" y="1920085"/>
            <a:ext cx="4134657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8760" y="1920085"/>
            <a:ext cx="4134657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300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78" y="704088"/>
            <a:ext cx="8425339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074" y="1855248"/>
            <a:ext cx="4136283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55506" y="1859764"/>
            <a:ext cx="4137908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68074" y="2514600"/>
            <a:ext cx="4136283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5506" y="2514600"/>
            <a:ext cx="413790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5519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74" y="704088"/>
            <a:ext cx="8503352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86180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4132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2112" y="514352"/>
            <a:ext cx="2808446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02112" y="1676400"/>
            <a:ext cx="2808446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660082" y="1676400"/>
            <a:ext cx="5233332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431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2057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241050" y="1108077"/>
            <a:ext cx="5382856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194514" y="5359769"/>
            <a:ext cx="159145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099" y="1176999"/>
            <a:ext cx="2265480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4099" y="2828785"/>
            <a:ext cx="226236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69318" y="6356357"/>
            <a:ext cx="624099" cy="365125"/>
          </a:xfrm>
        </p:spPr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568702" y="1199517"/>
            <a:ext cx="4727551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752" y="5816600"/>
            <a:ext cx="9380991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485713" y="6219832"/>
            <a:ext cx="4875775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7306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6632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7082" y="914402"/>
            <a:ext cx="2106335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074" y="914402"/>
            <a:ext cx="616298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8028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46087" y="1371600"/>
            <a:ext cx="803839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46087" y="3228536"/>
            <a:ext cx="8041518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DBF5F9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DBF5F9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254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IN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8784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66" y="1316736"/>
            <a:ext cx="7957265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2966" y="2704664"/>
            <a:ext cx="7957265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IN" smtClean="0">
                <a:solidFill>
                  <a:srgbClr val="DBF5F9">
                    <a:shade val="90000"/>
                  </a:srgbClr>
                </a:solidFill>
              </a:rPr>
              <a:t>CS 40003: Data Analytics</a:t>
            </a:r>
            <a:endParaRPr lang="en-IN" dirty="0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DBF5F9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76822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96" y="704088"/>
            <a:ext cx="8425339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96" y="1920085"/>
            <a:ext cx="4134657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8778" y="1920085"/>
            <a:ext cx="4134657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9730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96" y="704088"/>
            <a:ext cx="8425339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074" y="1855248"/>
            <a:ext cx="4136283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55506" y="1859816"/>
            <a:ext cx="4137908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68074" y="2514600"/>
            <a:ext cx="4136283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5506" y="2514600"/>
            <a:ext cx="413790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2345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74" y="704088"/>
            <a:ext cx="8503352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6785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865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66" y="1316736"/>
            <a:ext cx="7957265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2966" y="2704664"/>
            <a:ext cx="7957265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DBF5F9">
                    <a:shade val="90000"/>
                  </a:srgbClr>
                </a:solidFill>
              </a:rPr>
              <a:t>CS 40003: Data Analytics</a:t>
            </a:r>
            <a:endParaRPr lang="en-IN" dirty="0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IN" dirty="0">
              <a:solidFill>
                <a:srgbClr val="DBF5F9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DBF5F9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DBF5F9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5233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2112" y="514352"/>
            <a:ext cx="2808446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02112" y="1676400"/>
            <a:ext cx="2808446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660082" y="1676400"/>
            <a:ext cx="5233332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8560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241050" y="1108077"/>
            <a:ext cx="5382856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194524" y="5359769"/>
            <a:ext cx="159145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099" y="1176999"/>
            <a:ext cx="2265480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4099" y="2828785"/>
            <a:ext cx="226236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69336" y="6356409"/>
            <a:ext cx="624099" cy="365125"/>
          </a:xfrm>
        </p:spPr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568702" y="1199517"/>
            <a:ext cx="4727551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752" y="5816600"/>
            <a:ext cx="9380991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485713" y="6219884"/>
            <a:ext cx="4875775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7750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9983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7092" y="914402"/>
            <a:ext cx="2106335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074" y="914402"/>
            <a:ext cx="616298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62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80" y="704088"/>
            <a:ext cx="8425339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80" y="1920085"/>
            <a:ext cx="4134657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8762" y="1920085"/>
            <a:ext cx="4134657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543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80" y="704088"/>
            <a:ext cx="8425339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075" y="1855248"/>
            <a:ext cx="4136283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55513" y="1859769"/>
            <a:ext cx="4137907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68075" y="2514600"/>
            <a:ext cx="4136283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5513" y="2514600"/>
            <a:ext cx="4137907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1981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74" y="704088"/>
            <a:ext cx="8503352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571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401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2112" y="514352"/>
            <a:ext cx="2808446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02112" y="1676400"/>
            <a:ext cx="2808446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660082" y="1676400"/>
            <a:ext cx="5233332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597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241050" y="1108077"/>
            <a:ext cx="5382856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194516" y="5359769"/>
            <a:ext cx="159145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099" y="1176999"/>
            <a:ext cx="2265480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4099" y="2828785"/>
            <a:ext cx="226236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69320" y="6356362"/>
            <a:ext cx="624099" cy="365125"/>
          </a:xfrm>
        </p:spPr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568702" y="1199517"/>
            <a:ext cx="4727551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752" y="5816600"/>
            <a:ext cx="9380991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485713" y="6219837"/>
            <a:ext cx="4875775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289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752" y="-7144"/>
            <a:ext cx="9380991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485713" y="-7144"/>
            <a:ext cx="4875775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68080" y="704088"/>
            <a:ext cx="8425339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68080" y="1935480"/>
            <a:ext cx="8425339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68080" y="6356362"/>
            <a:ext cx="2184347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730434" y="6356362"/>
            <a:ext cx="3432546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13290" y="6356362"/>
            <a:ext cx="780124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-19469" y="202408"/>
            <a:ext cx="9398906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617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752" y="-7144"/>
            <a:ext cx="9380991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485713" y="-7144"/>
            <a:ext cx="4875775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68078" y="704088"/>
            <a:ext cx="8425339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68078" y="1935480"/>
            <a:ext cx="8425339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68078" y="6356357"/>
            <a:ext cx="2184347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730434" y="6356357"/>
            <a:ext cx="3432546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13290" y="6356357"/>
            <a:ext cx="780124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-19466" y="202408"/>
            <a:ext cx="9398905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7355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752" y="-7144"/>
            <a:ext cx="9380991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485713" y="-7144"/>
            <a:ext cx="4875775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68096" y="704088"/>
            <a:ext cx="8425339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68096" y="1935480"/>
            <a:ext cx="8425339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68096" y="6356409"/>
            <a:ext cx="2184347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730434" y="6356409"/>
            <a:ext cx="3432546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r>
              <a:rPr lang="en-IN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13290" y="6356409"/>
            <a:ext cx="780124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‹#›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-19462" y="202408"/>
            <a:ext cx="9398905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4920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0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3547" y="1268763"/>
            <a:ext cx="7957265" cy="147002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6C0000"/>
                </a:solidFill>
                <a:latin typeface="Times New Roman" pitchFamily="18" charset="0"/>
                <a:cs typeface="Times New Roman" pitchFamily="18" charset="0"/>
              </a:rPr>
              <a:t>Data Analytics</a:t>
            </a:r>
            <a:br>
              <a:rPr lang="en-US" dirty="0" smtClean="0">
                <a:solidFill>
                  <a:srgbClr val="6C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CS3203N)</a:t>
            </a:r>
            <a:endParaRPr lang="en-IN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08410" y="2996952"/>
            <a:ext cx="8041518" cy="1752600"/>
          </a:xfrm>
          <a:prstGeom prst="rect">
            <a:avLst/>
          </a:prstGeom>
        </p:spPr>
        <p:txBody>
          <a:bodyPr vert="horz" lIns="0" rIns="18288">
            <a:normAutofit/>
          </a:bodyPr>
          <a:lstStyle>
            <a:lvl1pPr marL="0" marR="45720" indent="0" algn="r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None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None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None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ct val="20000"/>
              </a:spcBef>
              <a:buClr>
                <a:schemeClr val="tx2"/>
              </a:buClr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BD0D9"/>
              </a:buClr>
            </a:pPr>
            <a:r>
              <a:rPr lang="en-US" sz="2400" b="1" i="1" dirty="0" smtClean="0">
                <a:solidFill>
                  <a:srgbClr val="FFFF00"/>
                </a:solidFill>
              </a:rPr>
              <a:t>Lecture #8</a:t>
            </a:r>
          </a:p>
          <a:p>
            <a:pPr algn="l">
              <a:buClr>
                <a:srgbClr val="0BD0D9"/>
              </a:buClr>
            </a:pPr>
            <a:r>
              <a:rPr lang="en-US" sz="2800" b="1" dirty="0" smtClean="0">
                <a:solidFill>
                  <a:srgbClr val="FFFF00"/>
                </a:solidFill>
              </a:rPr>
              <a:t>Classification: Naïve Bayes’ Classifier</a:t>
            </a:r>
            <a:endParaRPr lang="en-IN" sz="28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96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638512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Unsupervised Classification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10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3" name="AutoShape 2" descr="data:image/jpeg;base64,/9j/4AAQSkZJRgABAQAAAQABAAD/2wCEAAkGBxQTEhUUExQWFhUXFxgaGRgYGBkaHxwcGh0YGxwfHRsbHCggHRwlHB8cIjEhJSkrLi4uFx8zODMsNygtLisBCgoKDg0OGxAQGywkICQsLCwsLywsLCwsLCwsLCwsLCwsLCwsLCwsLCwsLCwsLCwsLCwsLCwsLCwsLCwsLCwsLP/AABEIAMkA+wMBIgACEQEDEQH/xAAcAAACAwEBAQEAAAAAAAAAAAAFBgMEBwIBAAj/xABBEAABAgQEAwUFBgUDAwUAAAABAhEAAwQhBRIxQVFhcQYTIoGRMqGxwfAHFEJS0eEjM2Jy8TSSwhVDgiRzg6Ky/8QAGQEAAwEBAQAAAAAAAAAAAAAAAgMEAQAF/8QAIxEAAgICAgIDAQEBAAAAAAAAAAECEQMhEjEEQRMiUTJhFP/aAAwDAQACEQMRAD8AW+772ehC1KTKBTmI5m8M2L4eaSulmUlaUAoEteZbFJy6liFA3CgSG8oW1pmOUpRMIU3iSnOLcrN1eH2qoJq6eXLnLKJctcpSlMVBy+nBtG5iAl2Nj+B5OFJmFYSkMtcxCS2iVKKif9sKnajHUd5NlSZPeIUvKuYqcErmFKCohCWugBJu4Dt+YPexKqmn+DSrBSE5lrSoDLtc7cPOOpuBUSUIXNXMzM6wkoCSoO+UkOk7WOkDZtV2Bk1kpKQhyApAUkL8JZQcb8IqpAzJyKa92Oo5Rx2sr/vrlMkBEsBKMoAKUjS+8KNHiKpbJJNjqY40a8Yqx94ClpdKUgJGjbXtBvBKSYFicFMCpshUdNQwN4XaFcudOlommygwUDoXBHltD+cEWh1pmOwALj4tpCc0q1QzH+hlGIAqyO2YAjkR/iJF1QCk6DiPI/XnCLPxApMwKSo5U5mDg5QQ5SdyNWgZj2PTUzAlJCwwKVj8SSLHqBYwhSbQfBDcrF/AFE+EE+LgHIuDyj3BCky1nYrJPoP0hFxTFwAhJlqWVyZXgSU27s+IuSzE2sNjDf2TR3tMoqGRWbOEi7JNk+rG/OGxhJbM5LoMUckKLJHmD8ovYp2WFXLyLWtAP5CH94I90WcKpUpAYM4vB2UbRXFVsnySvQi032V0stKkomzxm3zIcdPBHFL2Fk0hzpK5i7hJWR4X1IAAueJh/WYFVs2/ONaAi6EqvkJcZgAeZuel4mqPDJsHchhxL38hFzFKFEx1KAdIJB4Eb2ipUS0S6XNMUQk5dCQdRpw/eFVUkUcrieT6wlASqUhstiBd+RECv+qzA6VZ1qCSEhtANiWfj6Q54PSpMrvJgZIYh7MnmHJ4a6wPxyjQmZmzBKhd2LMbaiHt2IM0qsIVMUVLyiWRbOPEg8Le1LZiH0fq4KdSIlLZZJG3APw5ctDDf2gqwBlQoAAAA8xmBbrwjP62rKtRodrc9OrwDdI1K2NkutdKUpLZRtFulw6ZNNgcupLbbtxhTw0Fax4gjS/CGnGcHnS5oVLE6YixRMQVsRk2yAgELvqlmu4jyvi5T2z1Pk4x0U6nDCgZmPiKnHBiw+cVjQLUElmBWBzJZ4cp9WmelEx3UZaAuzOtLhR89YrYziqKaXLCUIXOyqnKKyQiWksAAkarI9IGMW5Uma5JRti/SnIoPZjByXUDMFqmJUdkk6cmaBFZNHd96ZeTxlJKSSklgQQ9xY7x5heELnKzE5Ev5mGYoT5VFAznBK2zV+w9SkSFqWoAd4rKTa1hY8IMTcfkJLKmDXUAmEaXThCUoQfAA4BPHUxT7QTRKYh7cY9bHiqKTPJyTUpNoeZ/aGSSwCju7N8TFY4rL4kesZHieOqTJVNe7shPHmeQ4btAaX26nMLn0jJQiYmxwwmRJXaa5ILgnQcLbnr6QxTK+cpJkfw8iwQFqUGI0Y638xGf4Ljkla27zIds4USOgAOY6WfYQ2YRJM4H7vKWZQLZ17/vyHGO9hoN0NfKlSPu82WlDs6kgELZtVMpzveAnauqkGWUhCGcMCGurnYgnbZ7RZm4EosElrsAPQwHr5VNJmPUKSUFCgoqUbkMQAkXdzbe1ngWbdiRWzjIAKCoEqbIbj01Hv1jmjkqqU5SCFpPtbMdHH6ROpqqeZqUBMpPglJ5Am5B1JJJ920T1E5SHZTKPP5PG1o72CsQSZJSArxAjfhDFS9vJqhlzZHAB3f1EKNalR8Sy/nEmE4QuclRSQG9ly2Y7j94VKCl2GpOJoFXSzKoI+71LjVT5Ur6FWw5i/K0W8CwjLMTTTsi5oJKZiS/hUHykm6ik7mM4oKxciYxzAAspO+t9d41oVNIqQSZxlrUElClEZ0KGhHEcRA1x1oK72c1+Cd3VvlSvJJVbKCwzO4CvxAk+sNHYukKVzlzR41ZRr+G5Hh2398JWB4rOlzZs2avvlqAlpUPyi75diT8Ia+zOJvMUlQupLvzG3vjlKKkka4vixixvE5dOnMoEjgkfQHUxxguOpnksmZLLOUTElJ6sY5rZCJ6TLVoWY8xA2hwCXRkKQWDFIAsBmLlt3JYkmHNuxKSYx4nWBCTcBgSSdAOMKp7USVEIyzQ7hK1S1AKNnZxcORfnE+JLE3NJJ9sMem8VqXsrLkzDPUQVFnUQxOW4fbW9gLxjv0bSQYpVp3vADtDTCcqVlZpK8+U6EgEDlZ3i1Nq9W47RDQ3frBA2Lc/EZ8yeAoqlOAcodjkISnWxsAYlk9rBLmzZiyFFUrK6lakM5HAOBB3EKILDt4kg5TwMZrj+AzM6lJLlJYasAT7R4AO7blucczgbjOImcrKPCjwgsNMoP8AyWdOHKA85TJIIcvcvr6RcrR3aRKB8aQL8X+DcIGLJz33+e1g/lAvoKPYYw5JIATLWOJAJ+I+caBhkmoTKEtGf+J4XBZgdspL+cIuGoQTcZlD8xcjyFodezHaVQV3YQAR7ObwjqNvdtEnwqbLVNpHdNh6ZcmYFzAJwJSEEEF3sBxJgdIkJQSKiXmXbVSklHEeEg8LQ7idMRO+8qTKWrK3hYkC+js/kxhW7V4rKWVTENmckhVn5DnDF40ISUn0ZPLKSqJZkKSZYSkJCUuQnUX3u5J5m8UKeryqA0OYB+pb9ID0WOyEjx94CdMod/h74I0VRTVCjkWoEBzmTbz1j0MbhX1POnyv7DCqsBAZw5cajVvQuSIF9owqZL4k3YbML++KlfVkuxcPo/X3PHYxFQysNSQ/ItDKAKtHhCKiTkUn2dCbaRYk/Z3JIH8RQ5Wt7oOYfV5EsEgvyEXO/mbBhwaFuJtmWqwSTNTZRB2JB+If4CLtP26q6MCRNachKWQ5VLtzKGzNzDnjAVdaVoBST0FvdAyeSSHDvqHAPk+ivrdoTKhtUNaO3NTUzUSwsSEF0tKDFiN1FzruGhRxKeorUFqUopJBKiSfCW3MS0FGpFRJGoUtLbE3GoN0kbg+/WGv7VeyaqWoE1v4c0uSOO/nGejLFfD6tSUi7AEs31x+BjtVWzFnJJe/HnFSsIUXToAw+tz9c4+B0B290cEno5rVrNzYQ3YNIyJlobVAPC5ub9YUqlD6HWNBXIIn5UOCgAE7aCOiqZjA3bTDCyZ4HBK/+Kvl/thg+zaml1Uoy1B1o4h/Ds0fY3MGUosoEGzW0gJhtcac56c92o2dIA/zGTx8lRyycWbFT9mAj2JPvSH6X+LQv4xVGnmqyBiAzWLHe8DKP7Q6spKFLSot7WUBSejW920Uqie8slRD7OFO/XSBh48Yuwnmk0MfZzEFzEkkkkLL+bHUwbxjE0GWRnysxB5jqYEdh6P+Cp91P7hBGvwncC8HJHRdAnA8RBWZkxfjYgDQAcfOL2KV4WAAo82P7wJrsOmqLABuLRbw3AFFszvApNGyaeySRM2sTFqnSQYL0uDhOsQ1shoMWR6iFntxPRJpVzFPbKGH4iSwHSGBJhL+11zSygNDOD+SVkRhz0ZtOxBEzMWZRLjTgx6jSB5nkEsTwiutDR3TSyosNYGVvQUJb2GcLBCfDqden0PeIaaSWqcUpJCcu+5gJTyhLAKil2FnGzQUp6tGqVMbakfq8TSx5uWkWxnjrbDFXQKlIKlT2SOJ+toVqbFpK5wQEqXr4jx4gH5tAjHcYXPUQScgNgd+Z/Tb3x12YlpFQkrLJCVHpsIZOLUG36Exy3NKJZxwl7Brvw5QawfFEpl90mWAFC6xqTz84DdoaxK2CS5HrEGC1mUgKDgH3R3hydbC8yK7GgzXLOwIbziaQolOUe04y9XiPHMVpkyk+LxkgsEl8p104bHlEWB1PeHNLIUQczGxcW04R6Kkjzx97PS0AIKwSpWgGzcYLzq+WlRF7WsFfIQhKwitWtSZNQJaQkLLJY+JiWOwvoOEHKHFZlPLTJASvIGKl3Uo6kk8yTAbZxiyJpSSBYF/IRxLWQRlLPwiaZSq148wPnEITCWhoXTh81OScVgkKTYKJWHfKSCACHHE6jjG0/aQkVuDInITmtLm2FwCPEege/SEfsJ2QNcGmTVISA+h00sCz/vGsTqgUaUU6ZfgYIQTobM29+LtxjHpbNSt0j8+1xkd0EpQnMA2YBTmwBJJUQb3DAanlANo3rtr2HpyErkJCVFTFCbpObccAPTpCrL+z1KDmmlAHAIUbf8AlMU0ao/hlmZTEDwhiH4w5zawpJUD7YSCOSbXhf7UhCZ+WWBlRYG92829Isy8zInqBKAQ6RZ+L8oL2C2GVzAtSk5kqVlLJChmzAWDa3ipPw5aFJSlL7gE6KYO/ntFupQe6VNlql5UsQCUhfthYISz59nBZn6RdmYgiYTOWClKpmc/2ZgTpyjTOwZRyCgFWZyVlPmnUtw2gniRzJQQWVmA0eKUnvJiws95LUtlAOQkAqV+D2TLyZfFyVyj2VVpJbcFv0bkRHM5M0zsXVoMs5eJ1HpDUkBXCMj+zzF1d4tDDK5PvjUaWoDO8AMZbNIl9OcTIlgRXRWpJttr9dYW+1vaRNKgbqUSAOAG/vEY2krZsIOTpDTOmwHry8ZtM+0iZm2YBm59YI9n+2HfKPeqZ9NhC/miOfjSSsbMvCE77T0lVNLGwmh/9qmhxkzQQ4LjqPlCb9oE0dykOR47Nv4VQ2O2IaoyCpUCbW4xElTaQQqKNL2V7v2+uUQSaNSvZSpWvsh9ASegAjXF2AcCaWjlc6J006050lBBHtBQYjqDEZplBra6R2ziKXM0e8F8DSFmYVcAB7/2ihUUEyWAVy1AEBQJDOCSHA3S4IfiCIv9mZQXOCAWzC/lc+6FZoycGhmCa5pkNfLAIAF+kSyKYsNoaazsikqzyphJH4FWfooFvI+sD/u2U5VAgjUGx98H4+PitheTk5vRxS1Bli6FLGwAfXlvDFgFAhNVKmrSRKmcNHI3PD9o6wWUFAuA3P4cx9Nsesao1KlnKtkk3GzcGOpLgvzaKCYNY7WiVPWJKncJGYKdtXBbfSBaMSWkMAGHSKmB0icrflt6anzMF/u/9J/+36Qrb2GRUPZOXVId8pIDkHQcBBSi+yKWliJpHEsM3ko+z1EUcMxw0qUgoExAsLsbcecEkfaGpJfuUl9HUbe6EvPjKf8AnyB7D+z/ANxClS7vqTcnqTcxSxOp7y82ZlD2AIGnPXyirK7dzZoIEpCQ5daiSB5bmF+txG5yZnJuvUk9RoOQYCM+a+jY4JXvQ5YdWIJZKlEj82a3RxHGKzlKlrGUEsfrQ3+MZVgnb6dImEzJaJqCWIdQUA+yi4fqPSNLwzHKSulPKWQpryz4ZifIG45pJEOg37J516MUxmnUFnORrZt/KwEEsCaZlStSglmDkAEDyit2pky5U9aJRUWLMXttv9fOWlpJjpVLSpZSBmCQTtd2GgMcu2Y2MkrBJImFJVkTvfUHhaKWGUC5i1yBMlqlSywVoVbgNtz+cdpq5igxRmALssFwBxJ+cDsdxQLOSQgJOilpsVP+FLbM7nl66zlRFiWLgESjMUpKfCQkukX0BJb0tF2YEhSSlwWYgjcQuSqQulPMX21gvVTipyNAT1f4+UcnYJdwAd3UpIbKTb9DzjXUrtGO003QjkfONX7J1InyklwVCx5HnzaMaoYnZ7Mrwg5XYnQcddOcYx2rxhc6coqJZyw4bN9cIfftQkFM2QgObLWW/wDECEyvw5VR4heaB4m/GB+L+4bjcX4unJFtWUePkjGVMVgSYJU6VAOFH5R8wkpYh1kOP3jigrSV5SzKLQvg2rKJeRFS4jl2Wx1ck3GZJ1H6PvEHb7GZcwpRLUbHMbM1iG6wNo5JCrwPxuWpU5kIUSBfKCSedhG+O3dCvKiqsH0pzKbbeCVHiqpJAYMCdm1sRzBtbkICrVlfaKxWeMVc6IGr0OUupEyYmYLhIUCFZiWUQ+YknNYeUc9rKZCci0H206DRL/XnFHCMYTJSUn2SL8/RIPvgNMnuu6lFIuAT6CClNUckkqRfrq/NqXUwBIH5b6vo97CJOyJ/9XLJdrv5gge8iBFVNc2gvgctUtBmOxUzAakA/r8ITlybDw41dLrs08rYsxHRJJ9Yp4xToUkBaT/Sr8Sf1HL4RYp68zZSVBwSBZzwBLH5QPqlzNFKufrfSGSdKzlG2LtViSqWzhRBOl3vr6RSqsWnKmIWpRWkKSU6WJNrAMbjrpDCrs8J5QxIzFQB1Ds7KHCC9d9mUyTLlzQQpk3T+RRAynmxcE/1QMJuS7ByQ46ooYNUMyScpN+UHEpUf8wnKWULZSVqKQEr7sApSoah3uRy0bi8ElYgU2UsAjYkA8t+EE5UdF62Q1qgXvaKiqkOkbM/o/6Qbl08orMol1kpAsoAKcWzMz7QPxPB2mqGiQVAW0c/vHj012e4pJ6RBh1QW1s8F5FOFEKUstskDTzJDmKU7uUkoCwFhanHwHAGKiKkCYMyiU9dIbC4sXJqW0LeKU5TNmIysyzvsS4LdIiFKtJStLpIIYh3HntBfH6kImBSCFOPa1NtoJdmKbvyCQWfQptbnF0Xas8mcak0HeyeCpqF95VoTMIAAJFy25I5Q9U2IU9OMrJSGNgALDpCzXYoilluCEtzaM3xntCqYTdwVFiDGO2ctdm2y6+nnnKyVAuGMIvabsyJalGUkBJJNue3IW9whFw3HZiFBiWSX3840XC+0aZyMs10k6FYbXcPqP0jla7MdMSJMwd+EKSxvcb2Oo3ETzpPgOvLyhgreyWWaJ6Fhadx19zRQxEjLbcG0Ng7BaA9JYdIb+w2KdzMKCWQq+tgYVaEOTpFoDKTxaOySUY2xmGDlJJBzHsYFTVFT+EJKEdN/U3gRJaXMSc4BCnASAS4+EcqpmCVEgMCRxc7/K8UxJYpZWpfN0joJ8VZmWS5ug3i+CUlQszT3iFEuQkhj6gt5cYoT+xKPDMppwcXyzN23SR8DHVPPXo7v845n1RcgWUkt6R1A2VcSn92oCxmAXA2I4/p8IHpC5irkl+Fh6RYmS86n/HBqikJbM4e2g02cj60gFBR6GvJKb+wjY+P46t/DLfr3aH/AFgZF/FZmeatXFVugsn3NFExjQo8Bj1S+UctHzQOzSxh1N3kxKNib9AHMMtXTZUuA44wEwFTTRzBENQGZJA4RNlm45I/hdggpYpfrI8GxRaElIsnz14+nwg9QTjMVlSc00jTKWHB20hQWcg1DOxf9oYcBmLQnOghzd3ZvMsIszf4R4Xt2WaHEp8tWYzFlQUk93kRkUD+FJHiCtRysXOkbbQVqFSg5cFme7ixD+VoRMIxankSlVE9CVTSCEhISSpxe40HE84vS6ioTTpnpAaYnOtmKkElRsk6pysOUZj1phyjYCT2PqVrm2ySkzlFJKic6SVEKypcK1Otw55x5UVQlqyCUhQQAl1EOcoAvGiYbXBMhAUpJWzlrs928tIWq/D6VUxSii5LnaOljvoFTrTE5Qlz1KmBa0m6zLSCRm5XZzxIcOY+xLG8yu+KA4UlShzTlf1IMXcCrEZMi5d3cbl4o4jKEyap0qSgl1DiXfSzDl74k4zfbPRTgr0UiES1S5q5hWpIJEtmAKjmIN2uq77vCri03xkpASVbAWHpDZ2krpMxITKIBDuWa+78OrQpGUUF1EnkbhuIIZxzAg+L7kwE1VRRZ7P4F94cEhV3cKfrGkmlFPT5JXhZOu/rxhU7CkmYopIIKeF7cYeJstwyt+AhidolzKpmdqxIheZQz6+0xbW4JBD+UJ+KTUlko/CAHtoAAHYXLAX+LxomO4SGUU+Ijhf3JDDzPGM5rZBCjaGqWqJ3HdnFDVGWp2sQQRfQ66Q2UOILnZOCEhKQXJa9y+pvrCgJJjROw2FqKcy0nKGYtr04xjeqOS3Y8YehpIB/L8IzepnBWa9y9o1elp/AeDMPoxkVbRlMxQcBlEMOvvhTm4dFWHHHJaZDhhKSVKBHAHfnFlc6/wAYhlPm8VgIsd1nPh0hEsjnJWWQxRxwaiTqlBYIIzKITZ9Q4cDm0SUtElP8PuyhWQqVYgOFBiAQGJDhhwgdTVKisAi3vDeUHJuKJppkorzFN/I218vh1j0WrdnkJ6LlRgvdo74nKgJzEqHubjygNLkrUrxSixPtZkFQJLDMgFxfa530vDxWzRUyjMy+CxSlTjMG1Y+nrACTXgLeWkODu6m9dT1eBfL0FSBCcHKz7QDHV4vTqE01POWoh8pykcTYcNzF2oXlGazqdyGgR2urT91KXsogPa7XY2jTujO5yogMSrERqS1jbrASMCnZakEyoSlQdISpSugH6sPOG7GOxUqajPSgomAP3ZLpXyST7KuGx5awB7Aj/wBSocZSgH/uQfgI0ikxBI8JY8bM3ueMooxwTiZThkgpUSQxBKWI0O4I2I0gqnEMtmc7bQ8docCRUh0kImnReoU2yuf9WvGE6VgCxMOckEWYa+sTtQlO8nRT9oY6x9k2A4f32fOHBNswYHpxg6MF7svMWC2iEhrcydB6vEGH0vd2S7ndyTfcXiyacqsmzavx5weXyY1UdicXiyu56OqGgNRPCfwJ8SzwSPmdPOGtVQZvgIyoFmGpGwHKPezNMgfwx+L2j+Y/oNoNT+y13ST6wzAvryfbB8mX24rpAKZTAMElYB0Dvb4wapZCQgAk2H1tF7DMDyl1XMG0yANoa2SmU1FHLCCpmhVxOdUL8KVHLb/EPK5SVJASPZYs5Pqd7fKKNYhCXGxY35/QjznJo9VJMRqbDSi53iCbR5iUgnl/Sdw/A8OkMddk2L9It4BhmYhZSydg7v1g8dyMyOMFZc7C4N3SStQYmHZFCFi4tvtFKhl7QwUcktD6rRBKXJ2A52BFjlAbYfWsJ2K9icyyWUFdHHrGtmUAOEddwMyTsH9TaOBMkwvsCArNMch+DCHWkoUoASkCLPa2pKE92ktmDqILFtAH2e9+AMc9mqgTZTF8yLEvrw90cFWrOa6XllqJ/KbxilROOdRIGpu8brjEgqlLSPymMNm07LUNwSHaFZukV+J7OEAK1b5RLmKEkJPmIrzUZPxD4+6PJ0xWX2XDan9HhMU2yuXQLqSASxYj6fnHcuuVMAzLDpUFBJFnGhiJVMSjMddXgbNQQY9G2jxZU26HVHaeZkCZmnEb+QId+cBjOCllTqAUdNulgwgPImKJFzqPiIJyJjH2Q1jroCHHxjUzGNNNMzJAcEc9Q0WMwUCNgLdYEUiVEh2A2Ag73TI0v9aRoSK6KsDwtfZg0c1fdzU5VpCgdlD4HUGIqhN+G8QIXflHGFShwQ09XJmygVS38Qe4CgUlj0Pq0OilLZK5YTMBSFFKkgliHH9Ts1ngDIUT+vwhimLV3csosoJALcBCMk+LLPHSaZJNmkoCsvdnhAipolzHIBfXnaDMhAd1HN1iCtxGXKUleZSjchCA5Ya5nsB1iGT+SWixPggPMlLypXkKczh31YP5GxgphlF3iszsFkjTRgD7x8IYMKTKqJSlICh3U51yZiWUgkEG3C59OURYoPu0ibMlgBaEJyP+ZSsoN7WCj6iCjid0wJZVWgdIKpSkkuA+9jGn4bPSuWlSS4aMiw2VNqKeetU9byvECsJvmdkkD2VWdnLPB3sb2jWJJlEOpJ9x/d4qxfV8STOrXI0hSwI87yFJeJrUXVYRJ/1gfmPviiiQU5NaooZxpoOKrJfnv5iBtZJBOUqc7/XCBoxVK5aFosCHtxAZvL5RSk4mSvKQb/V4hlFHqR/QlRUOebk/CLnpDfSS0jwhrbCBWDoSnMp+AJ6CO1gmYVIDg66atDsUaiS5nznX4HKeZlVDTh0x9oSELI1v9cd4N0mMJRLKlHwjUvpy5QQpxaGtF7+kehY4trCJW/aFLQ4QMxux2fbygBT9uJ815K8oTMsV6EJPtDzHh5QEsij2HHBOXoM4lX96srN81wP6R7PS1+pMW+yNZ/EOmVQILaOPjASSoLcFQD/XnFrCqhilSQQlNmI/Dudrv7hGwmnEbPHSoccQmDIo8AYwyump7xRbVRPvjTe2OLGXSqIIBV4R5/tGToQk3JMBk/AvGVWySXNSSLMegMVsZmqSlW4bzgzQ0cspYlWb81t+TafTwK7RYapEsn2nIAUASG/4mBjD7DZZVxZVpjnkpI4D10+UUZlPrFrAl5ULQbtcD4xxMVeLmeWU5ctj6fGCkkhIJ0GUXPl9DrFdCDsPdE0uiXPmJlI3NzsALOeg+UC2ohwg5B3s3I7xC56hYqyS+QHtHzLDyMHloY34frEs2WiWmXKl2SgAJHzPM6x5Uezfr8IyNtbClV0gPPR4jwe0VMhgrTSe8UEk5QPaPKPMVw/uhmzZpeymYjkYK0Dxb2D6dYduEE6/E8qQNoXvvTqATublosTqNaiFH2dzrEnkST0W+NBpWyaTMM1fiUrJ+VLuYbzRU9XITKSe5WgKT+IpUlWoLEKB5g8YUkYhkLSddHZovYWkma8yYpzrlOUf48oRBNP6j8m1sZBh8yi8cqYJudJ7xgWy7hi50GvKJ8TUqopysWBFwbezdoIUwSSlWcggixVa3VPPc8IGYlTSDUJVITMUnM8xIJUjfQPYPsPdD44pzdsUpwWiHH56kSBLShKEpICgkBAfi9rmFj/r6qdXeypQm3Ypcps2oLO/kYea+pFQkpSnKCXJIDOOAUCPdCL2rm9xlSllAjVICQ/NKQzw7Hj4yEZJ3GizV/arIKbU83PwUUgeoJPuhXn9v6hSiQZaQfwhLt6l4VsULqzWvwikRBuVEzVD5heJSUoTK7tiLllPqeflBenpJUxQWQpINwg78y34fjASb2UnSpx7wZTnIu72D25Xg1QqKDo5G/whLrnTHxnPhroNK0Ys22Ui3lE0iizJVuA12fXlFamWJhdSEgs+jepg7IZMkEWe4+VjDnpCk2nYNkSpmgynooj3GKuLAKSpEx9LMWL/ADHIxaqJSFIQVKCS2txd9oH1l9FFVva4xHnmq0ehijsXUoYlO4vEglqtlDl7DjufhB2jwDvcqsqiCcpIBdL6Hpzi9h2Bd2rMS+W428Q1cfLnE1Mo5JFCmmlLONR6xcNcrMH9m4aPO0s37vMTIlplnKzqWCq8wFYSlIbwsQMx3gX2gpJyJcuYFoyTEBaU6EPr74N45QFKcZl3thU55ElOYHVzzFrwmKQ1neCFLVd4koXdrj5xEZB6w2TszHFJUEsImnIFBrWNvo6QTmTHB8Oo0IsRwIgNhk0IXkZwvzZuXnF6bU8AALvYJ+AEPUk0IlGmLmLU6UKK5TB3Ckm7HW39JbygLlUpTKWQ4cfGDtSoKKmFydrwJqaJaUpUQ1yEq4tcg820jeb6A+OPZckySFAFWos3HSDuEqEsMLFRdR4gaAe8+cBaWmUti7MFLboUj5wWmUCwpnLWu1rwu7djOtB2fOOWykgjUAbHjEYXmFnfhuR5QNqZM5DAzDlIuNP8xPTTCkZiAwGvDz+UUQkmibJGpBSgp/Asj8wHp9GJ0ZZgVLWHSoMR9bg+9o97MzAunzK3Wt362b4RYo6cFZ46NCm+TKFGomd1eHLkzVS1apLggHxA6K6EfpBjDsQW2VVh0/WHLFezYnpSXyzEWB1cHY9DfzMDkdkz+JXoP3hE4v0NjNeylQyZK1uSUJ1sz+p0grOwKU+ZK1skBTFi5Zw/HpFZfZxaSybjb9xBBaVISkEkqAudgTr1POBgpXQU5Ra0V5SMqWmKzbs176vwi+iYcvhKggDQftAaQlS1HhDThNKUpOlmdxaKYycSeUbBXeFXsKBAF0DXqOLbiEHthUoMwpVqE32fhY7/AKRoHaOjQRnCAlbhynRQ4kcYyntjTlM/MRqB7usHBpsDIqQE+9MdB0YfEhz6xKaz+iV5hX6xTJeLUmrYAZRaGImf+GyduMXPfqCUIKkJzKUteQJzBwkfmWQPeAHJaFunXnSFJQUKB0JcW4HcGGebhkipSqY5CmzEgvmZrEG1tbXELGM1MtaO7Qlih8qncvqSdLRNkq7Q+MWtM8nYwAkjL4tAGcubPaHCTm7lGcMrKHHlGcYLXEVMosCcw1t1jTalTw59WIu3QDqZCciio2BcCBdFiGZaUIS5J4sAOvCJsenM44iAWFZgSoW58oizQ+x6WCX0GTF6GrRUED7wVOoyzKUtKbt3ZShKSFDV3LXvB+TjHfLSFJyz2CZgZgVpcEtzDQHwLHJgUEBRKXcsogWvxg3h2FGapUwqTJmpcpU2YF9cwLD0PGC5OdRSo5RUbbYOUtK6xRqJecJQAyiQAwZJLEZksGY6xT7Uy5k0GbYoSGADeyPygD2RptpB+gmSyZwqF55ivCANGFwwI36RRql+IAcfdBvE1/T0C5pP6ozygCTOTkBvY/4hsXQJRqW5wFxuSqTMUApYT7TagA6WAdho/KCEmeJqAQXtsQY6cdWdCX2oEY9NEqZLUkFTbC3lHVDMXUF1AJubA6xW7RLSlUsBL2LK/b5wKn1qgAlKiA7WN+Zgl/KAf9MbEUyJawpSyMpDBKcylE6AAa+cEKekRPE1AlkK/nplzE5VEJBQpSLkKGrh3gTg1XJRKVLWhWZTETEqBUCNCQrUcnHWI66SqSmXPppyjOQspSkS8gSFOVFytRUS9+RMal+gyb9B2jpJWV9komqOzgIUrL5tFDCD301KVTpmU58xdASJYBIWACQkDwgu1yRfWI5k7PSKIs6Tb2dmiShXPEgUxQ5ShyoIASQfEM6gGzMQxVwjk70jWndgLFJ5QskLUtLkAm1tjHVdWlMgX9ttN4H4kolWRUxCmPspvfyeIq6lIQASzc7ehv8AGDiqTQMndM0fBaQGjp1JvmQN9yTm98MNJTCW5FydTv0hf+zZeWhR3gHhWsoZtCeW7vxgnjGNiQnPkzuWF2D63PSFJU6Dc7QVCiOusWDOBIA+rbwBwTGVT1hK5apS+7UQkgjMkFnTmALPBkSQwgJJo5NM9XPd246xQxBAyFaRff6aJqutky5ikrmIQbAJUoB7cInRJD8R8jBRtPZwDwopKnBF9H+cEZk5Q0cPYdWc+e7cogpsKSqeuzBJB4Dy+t4uLpyykksgqDHmHY/XCMmm1QzkkB6+onJRmKXS5SoC7cC3BoR+1EgzMtiG4DjsOsaBVzVIJSD4hcpN/CCQW6EP0VC3hdcmdULBYgKsG4Q7x47J80tGarojmypSSevzYBuenxi/KwMsHUp/6ZZUPI5g/pG/YPg1OLlCTuSQIYZclAACZdtrCKGqJrMg7EziqXlKWKQxc3J6HS0VMWopySWClh9LkjyNx5Q84fQy0kry3Zo+nKC7ZQYmhT0ynNd2jNcFwooniaSoB3yq19Yeps4ZdRvAftLJWhJU6fP6f0ij2frFz0LSpsyG00IL8YbLqyeCTlRBjEpYVmN0fmF/Xh5xUEhwchF9oNIqcpY25G7xMcFSohUpkq1y7eXD4dImlsuguOgVhtFOQt0i54nTiesMCqxYsSpKXuB+sWcMwOoUpmbr9Xhno+xcr2pqlLVuHYP5Q7EmhWSS9gajn94g5UBKE26mIPuXiBJ125Q6LwdKUskWG0BMSwo/9sgHc7+sFKLlsyE0Z39qNCQmVPSCCl0kjgSMpcc3/wB0LPZXHck1phdK7X4+ZsI0zF8OVMpKhCySyCQOaQ9n5iMKnBlHi8LW1TCm6djb2pUkzElLP9e6F+VJJV4yR9e4fGLdJPc51Fy1n5bxZTPTOXlKXA4j6vBJVoy29kVLNK1JBCiNAEJ+BNyfKNAwXCZRQhQJcEM6rC938OUl7a7QDk4PLmoyImKS5AJDlx+VPLid+cF5VPMQnICCknKEtoAGAba/wgqXsG2ghjfZ6nm1UuZToWoJWDOQFfw1Nf2TYeJiWN79YL4xiSMzmUUqIy2vytq3lA2no5iUtoCxsTaK9bMCV+JaeYV8XFx1htpLSB9lU4akLzqIUpnCVJS7clkOoedoW8eMtbpIKDx28xqOt4OYtOBDJUz6FwWOgUFAkG7XF2J4CFSoqjNF3Cxy1axDPqNRyIEJYY0dliUUiZb3BVpwcnbWGQ0qKqSmUo5Sguk630LjcNCh2WpGlakOXGZn5sBcPDVh0rIXfqCP13hTi29HWl2cUGB/dJqJveZsqVBgGACupJd4YE4iEsTqxyjm1orYtMlKkKSpRD3BBuCLgwP7LkT1CauY4S4SkMQdiSflHPnYyKjxANR2fqVKOaUFlZWStiSrMQR4s2VIbUFNttob6eR92lSpecLISApnsRrfhF3EKooTZuW8Ly61TkqF/fHSlJ9oBKK6GRNYkgvYteIl1P8AD8exU7eohbq8Ry3AUOJAJbmWu3OANZjkyYcqXsb8D7tI212zUm+grjdaCpS06BJubEFuMZ7gVcZNQhZJ9ok8wWeGWrqlGUtKg3hNw8KkqnBUSHt9Wh+KqtCcvdH6JwCrQtCTxALQwiEn7OqcmnTmd+sOXdmDkJEdfhTrFemnsoGJcQ1TFOVtEOMtmI3brHiJpSxDW4jziXsdWhK0KcBK/DfYnQHz9xgR9pP8+PsD/lI/vHyime4kuLUzQMQpwDmZr+nuNou4K00uFOByI+UVMa/lS/7flEnY3+QPP5wuG3RbP+bHzC5jDKdoJoVAGj1gzT6RQ9EUv0mWYFzkuYvVnsmKuwjkdH9B+IYSO5msCVLQpPqD+sfmXF6dUucpKgxSbx+sPwR+ZvtA/wBdO/u+UDJI3k2DZS0sXN4jlTilyAdLfX1pEMn2kwRqdfT5wv2OTtB7CawsCSSSwZ7sVJHpD7RzWR3qkMHAJJ3US/hA5RmmD/zFf/H/APtMaZO/0av/AHPmqNbo5bDk2rkpdKlgeF0qsygeHT5wp4wqXnEmePCv+WsPqwLAnQsdDrA7FP5v1wjz7R/5Un++X8BGSbOAOOiUgKSkA8CLHza4LjXTkIE1M9yeJmK97QSr/wCeeogRL9tH98b6MH3AJMxCAyBpd+dybaQx/dSpLhJSerxVwTbzhmPsq6fKBjs6Qqrp0k5Zg9SWj5EhMsuhRffgfKLeLeyehihhuquogjE3QTlrUvU+e/lHqqVIuSH5RPT6DpFat09fnGNGJixjtcJS/C5s5P6NFnAJA7pKsozqudn4tAfGNB/b80wWGg+toRNlUI6LGNS2lkFkvsHhLrKFUrKssyhDNjHsHqn5QM7Sf6eX/d84qw/yS5V9h9+y7EyR3YTpqY0t4yr7JP8Auf2j4xqUMkIZ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399" y="947203"/>
            <a:ext cx="7078981" cy="5483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249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Supervised Classification Technique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11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592580"/>
            <a:ext cx="8630202" cy="473202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Given a collection of records (</a:t>
            </a:r>
            <a:r>
              <a:rPr lang="en-US" sz="2400" i="1" dirty="0">
                <a:solidFill>
                  <a:srgbClr val="CC0000"/>
                </a:solidFill>
              </a:rPr>
              <a:t>training set </a:t>
            </a:r>
            <a:r>
              <a:rPr lang="en-US" sz="2400" dirty="0" smtClean="0"/>
              <a:t>)</a:t>
            </a:r>
          </a:p>
          <a:p>
            <a:pPr lvl="8">
              <a:lnSpc>
                <a:spcPct val="90000"/>
              </a:lnSpc>
            </a:pPr>
            <a:endParaRPr lang="en-US" sz="1000" dirty="0"/>
          </a:p>
          <a:p>
            <a:pPr lvl="1">
              <a:lnSpc>
                <a:spcPct val="90000"/>
              </a:lnSpc>
            </a:pPr>
            <a:r>
              <a:rPr lang="en-US" sz="2000" dirty="0"/>
              <a:t>Each record contains a set of </a:t>
            </a:r>
            <a:r>
              <a:rPr lang="en-US" sz="2000" i="1" dirty="0">
                <a:solidFill>
                  <a:srgbClr val="CC0000"/>
                </a:solidFill>
              </a:rPr>
              <a:t>attributes</a:t>
            </a:r>
            <a:r>
              <a:rPr lang="en-US" sz="2000" dirty="0"/>
              <a:t>, one of the attributes is the </a:t>
            </a:r>
            <a:r>
              <a:rPr lang="en-US" sz="2000" i="1" dirty="0">
                <a:solidFill>
                  <a:srgbClr val="CC0000"/>
                </a:solidFill>
              </a:rPr>
              <a:t>class</a:t>
            </a:r>
            <a:r>
              <a:rPr lang="en-US" sz="2000" dirty="0" smtClean="0"/>
              <a:t>.</a:t>
            </a:r>
          </a:p>
          <a:p>
            <a:pPr lvl="8">
              <a:lnSpc>
                <a:spcPct val="90000"/>
              </a:lnSpc>
            </a:pPr>
            <a:endParaRPr lang="en-US" sz="1000" dirty="0"/>
          </a:p>
          <a:p>
            <a:pPr>
              <a:lnSpc>
                <a:spcPct val="90000"/>
              </a:lnSpc>
            </a:pPr>
            <a:r>
              <a:rPr lang="en-US" sz="2400" dirty="0"/>
              <a:t>Find a </a:t>
            </a:r>
            <a:r>
              <a:rPr lang="en-US" sz="2400" i="1" dirty="0">
                <a:solidFill>
                  <a:srgbClr val="CC0000"/>
                </a:solidFill>
              </a:rPr>
              <a:t>model</a:t>
            </a:r>
            <a:r>
              <a:rPr lang="en-US" sz="2400" dirty="0"/>
              <a:t>  for class attribute as a function of the values of other attributes</a:t>
            </a:r>
            <a:r>
              <a:rPr lang="en-US" sz="2400" dirty="0" smtClean="0"/>
              <a:t>.</a:t>
            </a:r>
          </a:p>
          <a:p>
            <a:pPr lvl="8">
              <a:lnSpc>
                <a:spcPct val="90000"/>
              </a:lnSpc>
            </a:pPr>
            <a:endParaRPr lang="en-US" sz="1200" dirty="0" smtClean="0"/>
          </a:p>
          <a:p>
            <a:pPr>
              <a:lnSpc>
                <a:spcPct val="90000"/>
              </a:lnSpc>
            </a:pPr>
            <a:r>
              <a:rPr lang="en-US" sz="2400" dirty="0"/>
              <a:t>Goal: </a:t>
            </a:r>
            <a:r>
              <a:rPr lang="en-US" sz="2400" dirty="0" smtClean="0">
                <a:solidFill>
                  <a:srgbClr val="0B5ED7"/>
                </a:solidFill>
              </a:rPr>
              <a:t>Previously </a:t>
            </a:r>
            <a:r>
              <a:rPr lang="en-US" sz="2400" dirty="0">
                <a:solidFill>
                  <a:srgbClr val="0B5ED7"/>
                </a:solidFill>
              </a:rPr>
              <a:t>unseen records </a:t>
            </a:r>
            <a:r>
              <a:rPr lang="en-US" sz="2400" dirty="0"/>
              <a:t>should be assigned a class as accurately as possible</a:t>
            </a:r>
            <a:r>
              <a:rPr lang="en-US" sz="2400" dirty="0" smtClean="0"/>
              <a:t>.</a:t>
            </a:r>
          </a:p>
          <a:p>
            <a:pPr lvl="8">
              <a:lnSpc>
                <a:spcPct val="90000"/>
              </a:lnSpc>
            </a:pPr>
            <a:endParaRPr lang="en-US" sz="1200" dirty="0" smtClean="0"/>
          </a:p>
          <a:p>
            <a:pPr lvl="2">
              <a:lnSpc>
                <a:spcPct val="90000"/>
              </a:lnSpc>
            </a:pPr>
            <a:r>
              <a:rPr lang="en-US" sz="1900" dirty="0" smtClean="0"/>
              <a:t>Satisfy the property of “mutually exclusive and exhaustive”</a:t>
            </a:r>
            <a:endParaRPr lang="en-US" sz="1900" dirty="0"/>
          </a:p>
          <a:p>
            <a:pPr>
              <a:lnSpc>
                <a:spcPct val="9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956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943312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Illustrating Classification Tasks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12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0544960"/>
              </p:ext>
            </p:extLst>
          </p:nvPr>
        </p:nvGraphicFramePr>
        <p:xfrm>
          <a:off x="1131888" y="1600200"/>
          <a:ext cx="7394892" cy="48656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8" name="Visio" r:id="rId3" imgW="8424875" imgH="6279741" progId="Visio.Drawing.11">
                  <p:embed/>
                </p:oleObj>
              </mc:Choice>
              <mc:Fallback>
                <p:oleObj name="Visio" r:id="rId3" imgW="8424875" imgH="6279741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1888" y="1600200"/>
                        <a:ext cx="7394892" cy="486564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070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Classification Problem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13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592580"/>
            <a:ext cx="8630202" cy="4732020"/>
          </a:xfrm>
        </p:spPr>
        <p:txBody>
          <a:bodyPr>
            <a:normAutofit/>
          </a:bodyPr>
          <a:lstStyle/>
          <a:p>
            <a:r>
              <a:rPr lang="en-IN" sz="2000" dirty="0"/>
              <a:t>More precisely, a classification problem can be stated as below</a:t>
            </a:r>
            <a:r>
              <a:rPr lang="en-IN" sz="2000" dirty="0" smtClean="0"/>
              <a:t>:</a:t>
            </a:r>
            <a:endParaRPr lang="en-IN" sz="2000" dirty="0"/>
          </a:p>
          <a:p>
            <a:pPr marL="0" indent="0">
              <a:buNone/>
            </a:pPr>
            <a:endParaRPr lang="en-IN" sz="2000" dirty="0" smtClean="0"/>
          </a:p>
          <a:p>
            <a:endParaRPr lang="en-IN" sz="2000" dirty="0"/>
          </a:p>
          <a:p>
            <a:endParaRPr lang="en-IN" sz="2000" dirty="0" smtClean="0"/>
          </a:p>
          <a:p>
            <a:endParaRPr lang="en-IN" sz="2000" dirty="0"/>
          </a:p>
          <a:p>
            <a:endParaRPr lang="en-IN" sz="2000" dirty="0" smtClean="0"/>
          </a:p>
          <a:p>
            <a:endParaRPr lang="en-IN" sz="2000" dirty="0"/>
          </a:p>
          <a:p>
            <a:endParaRPr lang="en-IN" sz="2000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824651" y="2386210"/>
                <a:ext cx="7734300" cy="2863970"/>
              </a:xfrm>
              <a:prstGeom prst="rect">
                <a:avLst/>
              </a:prstGeom>
              <a:gradFill flip="none" rotWithShape="1">
                <a:gsLst>
                  <a:gs pos="0">
                    <a:srgbClr val="8488C4"/>
                  </a:gs>
                  <a:gs pos="53000">
                    <a:srgbClr val="D4DEFF"/>
                  </a:gs>
                  <a:gs pos="83000">
                    <a:srgbClr val="D4DEFF"/>
                  </a:gs>
                  <a:gs pos="100000">
                    <a:srgbClr val="96AB94"/>
                  </a:gs>
                </a:gsLst>
                <a:lin ang="5400000" scaled="0"/>
                <a:tileRect/>
              </a:grad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US" dirty="0" smtClean="0">
                  <a:solidFill>
                    <a:prstClr val="black"/>
                  </a:solidFill>
                </a:endParaRPr>
              </a:p>
              <a:p>
                <a:pPr algn="just"/>
                <a:r>
                  <a:rPr lang="en-US" dirty="0" smtClean="0">
                    <a:solidFill>
                      <a:prstClr val="black"/>
                    </a:solidFill>
                  </a:rPr>
                  <a:t>Given a database D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,…..,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</m:oMath>
                </a14:m>
                <a:r>
                  <a:rPr lang="en-IN" dirty="0" smtClean="0">
                    <a:solidFill>
                      <a:srgbClr val="A50021"/>
                    </a:solidFill>
                  </a:rPr>
                  <a:t> </a:t>
                </a:r>
                <a:r>
                  <a:rPr lang="en-IN" dirty="0" smtClean="0">
                    <a:solidFill>
                      <a:schemeClr val="tx1"/>
                    </a:solidFill>
                  </a:rPr>
                  <a:t>of tuples and a set of classes C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,…..,</m:t>
                        </m:r>
                        <m:sSub>
                          <m:sSubPr>
                            <m:ctrlPr>
                              <a:rPr lang="en-US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, the classification problem is to define a mapping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</m:t>
                    </m:r>
                    <m:r>
                      <a:rPr lang="en-US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: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D</m:t>
                    </m:r>
                    <m:r>
                      <a:rPr lang="en-IN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, </a:t>
                </a:r>
              </a:p>
              <a:p>
                <a:pPr algn="just"/>
                <a:endParaRPr lang="en-IN" dirty="0">
                  <a:solidFill>
                    <a:schemeClr val="tx1"/>
                  </a:solidFill>
                </a:endParaRPr>
              </a:p>
              <a:p>
                <a:pPr algn="just"/>
                <a:r>
                  <a:rPr lang="en-IN" dirty="0" smtClean="0">
                    <a:solidFill>
                      <a:schemeClr val="tx1"/>
                    </a:solidFill>
                  </a:rPr>
                  <a:t>Where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 is assigned to one class.</a:t>
                </a:r>
              </a:p>
              <a:p>
                <a:pPr algn="just"/>
                <a:endParaRPr lang="en-IN" dirty="0" smtClean="0">
                  <a:solidFill>
                    <a:schemeClr val="tx1"/>
                  </a:solidFill>
                </a:endParaRPr>
              </a:p>
              <a:p>
                <a:pPr algn="just"/>
                <a:r>
                  <a:rPr lang="en-IN" dirty="0" smtClean="0">
                    <a:solidFill>
                      <a:schemeClr val="tx1"/>
                    </a:solidFill>
                  </a:rPr>
                  <a:t>Note that tuple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 is defined by a set of attributes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,…..,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.</a:t>
                </a:r>
                <a:endParaRPr lang="en-IN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651" y="2386210"/>
                <a:ext cx="7734300" cy="2863970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ounded Rectangle 8"/>
          <p:cNvSpPr/>
          <p:nvPr/>
        </p:nvSpPr>
        <p:spPr>
          <a:xfrm>
            <a:off x="824651" y="2401323"/>
            <a:ext cx="7734300" cy="480060"/>
          </a:xfrm>
          <a:prstGeom prst="round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Definition 8.1: </a:t>
            </a:r>
            <a:r>
              <a:rPr lang="en-US" sz="2000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Classification Problem</a:t>
            </a:r>
            <a:endParaRPr lang="en-IN" sz="2000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65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Classification Techniques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14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68078" y="1592579"/>
                <a:ext cx="8630202" cy="5023373"/>
              </a:xfrm>
            </p:spPr>
            <p:txBody>
              <a:bodyPr>
                <a:normAutofit/>
              </a:bodyPr>
              <a:lstStyle/>
              <a:p>
                <a:r>
                  <a:rPr lang="en-IN" sz="2000" dirty="0" smtClean="0"/>
                  <a:t>A number of classification techniques are known, which can be broadly classified into the following categories:</a:t>
                </a:r>
              </a:p>
              <a:p>
                <a:pPr lvl="8"/>
                <a:endParaRPr lang="en-IN" sz="800" dirty="0"/>
              </a:p>
              <a:p>
                <a:pPr marL="457200" indent="-174625">
                  <a:buFont typeface="+mj-lt"/>
                  <a:buAutoNum type="arabicPeriod"/>
                </a:pPr>
                <a:r>
                  <a:rPr lang="en-IN" sz="2000" dirty="0" smtClean="0"/>
                  <a:t>    Statistical-Based Methods</a:t>
                </a:r>
              </a:p>
              <a:p>
                <a:pPr marL="739775" indent="228600">
                  <a:buFont typeface="Arial" panose="020B0604020202020204" pitchFamily="34" charset="0"/>
                  <a:buChar char="•"/>
                </a:pPr>
                <a:r>
                  <a:rPr lang="en-IN" sz="2000" dirty="0"/>
                  <a:t>Regression</a:t>
                </a:r>
              </a:p>
              <a:p>
                <a:pPr marL="739775" indent="228600">
                  <a:buFont typeface="Arial" panose="020B0604020202020204" pitchFamily="34" charset="0"/>
                  <a:buChar char="•"/>
                </a:pPr>
                <a:r>
                  <a:rPr lang="en-IN" sz="2000" dirty="0"/>
                  <a:t>Bayesian Classifier   </a:t>
                </a:r>
                <a:endParaRPr lang="en-IN" sz="2000" dirty="0" smtClean="0"/>
              </a:p>
              <a:p>
                <a:pPr marL="2934335" lvl="8" indent="228600">
                  <a:buFont typeface="Arial" panose="020B0604020202020204" pitchFamily="34" charset="0"/>
                  <a:buChar char="•"/>
                </a:pPr>
                <a:r>
                  <a:rPr lang="en-IN" sz="800" dirty="0" smtClean="0"/>
                  <a:t>  </a:t>
                </a:r>
              </a:p>
              <a:p>
                <a:pPr marL="739775" indent="-457200">
                  <a:buFont typeface="+mj-lt"/>
                  <a:buAutoNum type="arabicPeriod" startAt="2"/>
                </a:pPr>
                <a:r>
                  <a:rPr lang="en-IN" sz="2000" dirty="0" smtClean="0"/>
                  <a:t>Distance-Based Classification</a:t>
                </a:r>
              </a:p>
              <a:p>
                <a:pPr marL="739775" indent="228600">
                  <a:buFont typeface="Arial" panose="020B0604020202020204" pitchFamily="34" charset="0"/>
                  <a:buChar char="•"/>
                </a:pPr>
                <a:r>
                  <a:rPr lang="en-IN" sz="2000" dirty="0" smtClean="0"/>
                  <a:t>K-Nearest Neighbours</a:t>
                </a:r>
              </a:p>
              <a:p>
                <a:pPr marL="2934335" lvl="8" indent="228600">
                  <a:buFont typeface="Arial" panose="020B0604020202020204" pitchFamily="34" charset="0"/>
                  <a:buChar char="•"/>
                </a:pPr>
                <a:endParaRPr lang="en-IN" sz="800" dirty="0" smtClean="0"/>
              </a:p>
              <a:p>
                <a:pPr marL="739775" indent="-457200">
                  <a:buFont typeface="+mj-lt"/>
                  <a:buAutoNum type="arabicPeriod" startAt="3"/>
                </a:pPr>
                <a:r>
                  <a:rPr lang="en-IN" sz="2000" dirty="0" smtClean="0"/>
                  <a:t>Decision Tree-Based Classification</a:t>
                </a:r>
                <a:endParaRPr lang="en-IN" sz="2000" dirty="0"/>
              </a:p>
              <a:p>
                <a:pPr marL="739775" indent="228600">
                  <a:buFont typeface="Arial" panose="020B0604020202020204" pitchFamily="34" charset="0"/>
                  <a:buChar char="•"/>
                </a:pPr>
                <a:r>
                  <a:rPr lang="en-IN" sz="2000" dirty="0" smtClean="0"/>
                  <a:t>ID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IN" sz="2000" dirty="0" smtClean="0"/>
                  <a:t>, C</a:t>
                </a:r>
                <a:r>
                  <a:rPr lang="en-US" sz="2000" dirty="0" smtClean="0"/>
                  <a:t>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.5</m:t>
                    </m:r>
                  </m:oMath>
                </a14:m>
                <a:r>
                  <a:rPr lang="en-US" sz="2000" b="0" i="1" dirty="0" smtClean="0"/>
                  <a:t>, </a:t>
                </a:r>
                <a:r>
                  <a:rPr lang="en-US" sz="2000" dirty="0" smtClean="0"/>
                  <a:t>CART</a:t>
                </a:r>
              </a:p>
              <a:p>
                <a:pPr marL="2934335" lvl="8" indent="228600">
                  <a:buFont typeface="Arial" panose="020B0604020202020204" pitchFamily="34" charset="0"/>
                  <a:buChar char="•"/>
                </a:pPr>
                <a:endParaRPr lang="en-IN" sz="800" dirty="0"/>
              </a:p>
              <a:p>
                <a:pPr marL="739775" indent="-457200">
                  <a:buFont typeface="+mj-lt"/>
                  <a:buAutoNum type="arabicPeriod" startAt="5"/>
                </a:pPr>
                <a:r>
                  <a:rPr lang="en-IN" sz="2000" dirty="0"/>
                  <a:t>Classification using </a:t>
                </a:r>
                <a:r>
                  <a:rPr lang="en-IN" sz="2000" dirty="0" smtClean="0"/>
                  <a:t>Machine Learning (SVM)</a:t>
                </a:r>
              </a:p>
              <a:p>
                <a:pPr marL="2934335" lvl="8" indent="-457200">
                  <a:buFont typeface="+mj-lt"/>
                  <a:buAutoNum type="arabicPeriod" startAt="5"/>
                </a:pPr>
                <a:endParaRPr lang="en-IN" sz="800" dirty="0"/>
              </a:p>
              <a:p>
                <a:pPr marL="739775" indent="-457200">
                  <a:buFont typeface="+mj-lt"/>
                  <a:buAutoNum type="arabicPeriod" startAt="5"/>
                </a:pPr>
                <a:r>
                  <a:rPr lang="en-IN" sz="2000" dirty="0"/>
                  <a:t>Classification using </a:t>
                </a:r>
                <a:r>
                  <a:rPr lang="en-IN" sz="2000" dirty="0" smtClean="0"/>
                  <a:t>Neural Network (A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NN</m:t>
                    </m:r>
                    <m:r>
                      <a:rPr lang="en-US" sz="2000" b="0" i="0" smtClean="0">
                        <a:latin typeface="Cambria Math"/>
                      </a:rPr>
                      <m:t>)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000" dirty="0"/>
                  <a:t>	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000" dirty="0" smtClean="0"/>
                  <a:t>	</a:t>
                </a: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8078" y="1592579"/>
                <a:ext cx="8630202" cy="5023373"/>
              </a:xfrm>
              <a:blipFill rotWithShape="1">
                <a:blip r:embed="rId2"/>
                <a:stretch>
                  <a:fillRect l="-494" t="-60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247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Classification Techniques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15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68078" y="1592579"/>
                <a:ext cx="8630202" cy="5023373"/>
              </a:xfrm>
            </p:spPr>
            <p:txBody>
              <a:bodyPr>
                <a:normAutofit/>
              </a:bodyPr>
              <a:lstStyle/>
              <a:p>
                <a:r>
                  <a:rPr lang="en-IN" sz="2000" dirty="0" smtClean="0"/>
                  <a:t>A number of classification techniques are known, which can be broadly classified into the following categories:</a:t>
                </a:r>
              </a:p>
              <a:p>
                <a:pPr lvl="8"/>
                <a:endParaRPr lang="en-IN" sz="800" dirty="0"/>
              </a:p>
              <a:p>
                <a:pPr marL="457200" indent="-174625">
                  <a:buFont typeface="+mj-lt"/>
                  <a:buAutoNum type="arabicPeriod"/>
                </a:pPr>
                <a:r>
                  <a:rPr lang="en-IN" sz="2000" dirty="0" smtClean="0"/>
                  <a:t>    Statistical-Based Methods</a:t>
                </a:r>
              </a:p>
              <a:p>
                <a:pPr marL="739775" indent="228600">
                  <a:buFont typeface="Arial" panose="020B0604020202020204" pitchFamily="34" charset="0"/>
                  <a:buChar char="•"/>
                </a:pPr>
                <a:r>
                  <a:rPr lang="en-IN" sz="2000" dirty="0"/>
                  <a:t>Regression</a:t>
                </a:r>
              </a:p>
              <a:p>
                <a:pPr marL="739775" indent="228600">
                  <a:buFont typeface="Arial" panose="020B0604020202020204" pitchFamily="34" charset="0"/>
                  <a:buChar char="•"/>
                </a:pPr>
                <a:r>
                  <a:rPr lang="en-IN" sz="2000" dirty="0">
                    <a:solidFill>
                      <a:srgbClr val="A50021"/>
                    </a:solidFill>
                  </a:rPr>
                  <a:t>Bayesian Classifier   </a:t>
                </a:r>
                <a:endParaRPr lang="en-IN" sz="2000" dirty="0" smtClean="0">
                  <a:solidFill>
                    <a:srgbClr val="A50021"/>
                  </a:solidFill>
                </a:endParaRPr>
              </a:p>
              <a:p>
                <a:pPr marL="2934335" lvl="8" indent="228600">
                  <a:buFont typeface="Arial" panose="020B0604020202020204" pitchFamily="34" charset="0"/>
                  <a:buChar char="•"/>
                </a:pPr>
                <a:r>
                  <a:rPr lang="en-IN" sz="800" dirty="0" smtClean="0"/>
                  <a:t>  </a:t>
                </a:r>
              </a:p>
              <a:p>
                <a:pPr marL="739775" indent="-457200">
                  <a:buFont typeface="+mj-lt"/>
                  <a:buAutoNum type="arabicPeriod" startAt="2"/>
                </a:pPr>
                <a:r>
                  <a:rPr lang="en-IN" sz="2000" dirty="0" smtClean="0"/>
                  <a:t>Distance-Based Classification</a:t>
                </a:r>
              </a:p>
              <a:p>
                <a:pPr marL="739775" indent="228600">
                  <a:buFont typeface="Arial" panose="020B0604020202020204" pitchFamily="34" charset="0"/>
                  <a:buChar char="•"/>
                </a:pPr>
                <a:r>
                  <a:rPr lang="en-IN" sz="2000" dirty="0" smtClean="0"/>
                  <a:t>K-Nearest Neighbours</a:t>
                </a:r>
              </a:p>
              <a:p>
                <a:pPr marL="2934335" lvl="8" indent="228600">
                  <a:buFont typeface="Arial" panose="020B0604020202020204" pitchFamily="34" charset="0"/>
                  <a:buChar char="•"/>
                </a:pPr>
                <a:endParaRPr lang="en-IN" sz="800" dirty="0" smtClean="0"/>
              </a:p>
              <a:p>
                <a:pPr marL="739775" indent="-457200">
                  <a:buFont typeface="+mj-lt"/>
                  <a:buAutoNum type="arabicPeriod" startAt="3"/>
                </a:pPr>
                <a:r>
                  <a:rPr lang="en-IN" sz="2000" dirty="0" smtClean="0">
                    <a:solidFill>
                      <a:srgbClr val="A50021"/>
                    </a:solidFill>
                  </a:rPr>
                  <a:t>Decision Tree-Based Classification</a:t>
                </a:r>
                <a:endParaRPr lang="en-IN" sz="2000" dirty="0">
                  <a:solidFill>
                    <a:srgbClr val="A50021"/>
                  </a:solidFill>
                </a:endParaRPr>
              </a:p>
              <a:p>
                <a:pPr marL="739775" indent="228600">
                  <a:buFont typeface="Arial" panose="020B0604020202020204" pitchFamily="34" charset="0"/>
                  <a:buChar char="•"/>
                </a:pPr>
                <a:r>
                  <a:rPr lang="en-IN" sz="2000" dirty="0" smtClean="0">
                    <a:solidFill>
                      <a:srgbClr val="A50021"/>
                    </a:solidFill>
                  </a:rPr>
                  <a:t>ID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A50021"/>
                        </a:solidFill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IN" sz="2000" dirty="0" smtClean="0">
                    <a:solidFill>
                      <a:srgbClr val="A50021"/>
                    </a:solidFill>
                  </a:rPr>
                  <a:t>, C</a:t>
                </a:r>
                <a:r>
                  <a:rPr lang="en-US" sz="2000" dirty="0" smtClean="0">
                    <a:solidFill>
                      <a:srgbClr val="A5002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solidFill>
                          <a:srgbClr val="A50021"/>
                        </a:solidFill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2000" b="0" i="1" dirty="0" smtClean="0">
                        <a:solidFill>
                          <a:srgbClr val="A50021"/>
                        </a:solidFill>
                        <a:latin typeface="Cambria Math" panose="02040503050406030204" pitchFamily="18" charset="0"/>
                      </a:rPr>
                      <m:t>.5</m:t>
                    </m:r>
                  </m:oMath>
                </a14:m>
                <a:r>
                  <a:rPr lang="en-US" sz="2000" b="0" i="1" dirty="0" smtClean="0">
                    <a:solidFill>
                      <a:srgbClr val="A50021"/>
                    </a:solidFill>
                  </a:rPr>
                  <a:t>, </a:t>
                </a:r>
                <a:r>
                  <a:rPr lang="en-US" sz="2000" dirty="0" smtClean="0">
                    <a:solidFill>
                      <a:srgbClr val="A50021"/>
                    </a:solidFill>
                  </a:rPr>
                  <a:t>CART</a:t>
                </a:r>
              </a:p>
              <a:p>
                <a:pPr marL="2934335" lvl="8" indent="228600">
                  <a:buFont typeface="Arial" panose="020B0604020202020204" pitchFamily="34" charset="0"/>
                  <a:buChar char="•"/>
                </a:pPr>
                <a:endParaRPr lang="en-IN" sz="800" dirty="0"/>
              </a:p>
              <a:p>
                <a:pPr marL="739775" indent="-457200">
                  <a:buFont typeface="+mj-lt"/>
                  <a:buAutoNum type="arabicPeriod" startAt="5"/>
                </a:pPr>
                <a:r>
                  <a:rPr lang="en-IN" sz="2000" dirty="0">
                    <a:solidFill>
                      <a:srgbClr val="A50021"/>
                    </a:solidFill>
                  </a:rPr>
                  <a:t>Classification using </a:t>
                </a:r>
                <a:r>
                  <a:rPr lang="en-IN" sz="2000" dirty="0" smtClean="0">
                    <a:solidFill>
                      <a:srgbClr val="A50021"/>
                    </a:solidFill>
                  </a:rPr>
                  <a:t>Machine Learning (SVM)</a:t>
                </a:r>
              </a:p>
              <a:p>
                <a:pPr marL="2934335" lvl="8" indent="-457200">
                  <a:buFont typeface="+mj-lt"/>
                  <a:buAutoNum type="arabicPeriod" startAt="5"/>
                </a:pPr>
                <a:endParaRPr lang="en-IN" sz="800" dirty="0"/>
              </a:p>
              <a:p>
                <a:pPr marL="739775" indent="-457200">
                  <a:buFont typeface="+mj-lt"/>
                  <a:buAutoNum type="arabicPeriod" startAt="5"/>
                </a:pPr>
                <a:r>
                  <a:rPr lang="en-IN" sz="2000" dirty="0"/>
                  <a:t>Classification using </a:t>
                </a:r>
                <a:r>
                  <a:rPr lang="en-IN" sz="2000" dirty="0" smtClean="0"/>
                  <a:t>Neural Network (A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NN</m:t>
                    </m:r>
                    <m:r>
                      <a:rPr lang="en-US" sz="2000" b="0" i="0" smtClean="0">
                        <a:latin typeface="Cambria Math"/>
                      </a:rPr>
                      <m:t>)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000" dirty="0"/>
                  <a:t>	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000" dirty="0" smtClean="0"/>
                  <a:t>	</a:t>
                </a: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8078" y="1592579"/>
                <a:ext cx="8630202" cy="5023373"/>
              </a:xfrm>
              <a:blipFill rotWithShape="1">
                <a:blip r:embed="rId2"/>
                <a:stretch>
                  <a:fillRect l="-494" t="-60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74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758" y="3040380"/>
            <a:ext cx="8425339" cy="7620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6000" dirty="0" smtClean="0">
                <a:solidFill>
                  <a:srgbClr val="0B5ED7"/>
                </a:solidFill>
              </a:rPr>
              <a:t>Bayesian Classifier</a:t>
            </a:r>
            <a:endParaRPr lang="en-IN" sz="6000" dirty="0">
              <a:solidFill>
                <a:srgbClr val="0B5ED7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16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808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17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Content Placeholder 4"/>
          <p:cNvSpPr>
            <a:spLocks noGrp="1"/>
          </p:cNvSpPr>
          <p:nvPr>
            <p:ph idx="1"/>
          </p:nvPr>
        </p:nvSpPr>
        <p:spPr>
          <a:xfrm>
            <a:off x="468078" y="1592579"/>
            <a:ext cx="8630202" cy="502337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Principle</a:t>
            </a:r>
          </a:p>
          <a:p>
            <a:pPr lvl="1"/>
            <a:r>
              <a:rPr lang="en-US" sz="1800" dirty="0" smtClean="0"/>
              <a:t>If it walks like a duck, quacks like a duck, then it is </a:t>
            </a:r>
            <a:r>
              <a:rPr lang="en-US" sz="1800" dirty="0" smtClean="0">
                <a:solidFill>
                  <a:srgbClr val="0B5ED7"/>
                </a:solidFill>
              </a:rPr>
              <a:t>probably</a:t>
            </a:r>
            <a:r>
              <a:rPr lang="en-US" sz="1800" dirty="0" smtClean="0"/>
              <a:t> a duck</a:t>
            </a:r>
            <a:endParaRPr lang="en-IN" sz="1800" dirty="0" smtClean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39" y="2512695"/>
            <a:ext cx="8522335" cy="4011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7592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600" y="1531620"/>
            <a:ext cx="8425339" cy="460248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90000"/>
              </a:lnSpc>
            </a:pPr>
            <a:r>
              <a:rPr lang="en-US" altLang="zh-TW" sz="2800" dirty="0">
                <a:ea typeface="新細明體" charset="-120"/>
              </a:rPr>
              <a:t>A statistical </a:t>
            </a:r>
            <a:r>
              <a:rPr lang="en-US" altLang="zh-TW" sz="2800" dirty="0" smtClean="0">
                <a:ea typeface="新細明體" charset="-120"/>
              </a:rPr>
              <a:t>classifier </a:t>
            </a:r>
          </a:p>
          <a:p>
            <a:pPr lvl="8">
              <a:lnSpc>
                <a:spcPct val="90000"/>
              </a:lnSpc>
            </a:pPr>
            <a:endParaRPr lang="en-US" altLang="zh-TW" dirty="0" smtClean="0">
              <a:ea typeface="新細明體" charset="-120"/>
            </a:endParaRPr>
          </a:p>
          <a:p>
            <a:pPr lvl="1">
              <a:lnSpc>
                <a:spcPct val="90000"/>
              </a:lnSpc>
            </a:pPr>
            <a:r>
              <a:rPr lang="en-US" altLang="zh-TW" sz="2600" dirty="0" smtClean="0">
                <a:ea typeface="新細明體" charset="-120"/>
              </a:rPr>
              <a:t>Performs </a:t>
            </a:r>
            <a:r>
              <a:rPr lang="en-US" altLang="zh-TW" sz="2600" i="1" dirty="0">
                <a:solidFill>
                  <a:srgbClr val="0B5ED7"/>
                </a:solidFill>
                <a:ea typeface="新細明體" charset="-120"/>
              </a:rPr>
              <a:t>probabilistic prediction</a:t>
            </a:r>
            <a:r>
              <a:rPr lang="en-US" altLang="zh-TW" sz="2600" i="1" dirty="0">
                <a:ea typeface="新細明體" charset="-120"/>
              </a:rPr>
              <a:t>, i.e.,</a:t>
            </a:r>
            <a:r>
              <a:rPr lang="en-US" altLang="zh-TW" sz="2600" dirty="0">
                <a:ea typeface="新細明體" charset="-120"/>
              </a:rPr>
              <a:t> predicts class membership </a:t>
            </a:r>
            <a:r>
              <a:rPr lang="en-US" altLang="zh-TW" sz="2600" dirty="0" smtClean="0">
                <a:ea typeface="新細明體" charset="-120"/>
              </a:rPr>
              <a:t>probabilities</a:t>
            </a:r>
          </a:p>
          <a:p>
            <a:pPr lvl="1">
              <a:lnSpc>
                <a:spcPct val="90000"/>
              </a:lnSpc>
            </a:pPr>
            <a:endParaRPr lang="en-US" altLang="zh-TW" dirty="0">
              <a:ea typeface="新細明體" charset="-120"/>
            </a:endParaRPr>
          </a:p>
          <a:p>
            <a:pPr>
              <a:lnSpc>
                <a:spcPct val="90000"/>
              </a:lnSpc>
            </a:pPr>
            <a:r>
              <a:rPr lang="en-US" altLang="zh-TW" sz="2800" dirty="0" smtClean="0">
                <a:ea typeface="新細明體" charset="-120"/>
              </a:rPr>
              <a:t>Foundation</a:t>
            </a:r>
            <a:endParaRPr lang="en-US" altLang="zh-TW" sz="2800" dirty="0">
              <a:ea typeface="新細明體" charset="-120"/>
            </a:endParaRPr>
          </a:p>
          <a:p>
            <a:pPr lvl="6">
              <a:lnSpc>
                <a:spcPct val="90000"/>
              </a:lnSpc>
            </a:pPr>
            <a:endParaRPr lang="en-US" altLang="zh-TW" dirty="0" smtClean="0">
              <a:ea typeface="新細明體" charset="-120"/>
            </a:endParaRPr>
          </a:p>
          <a:p>
            <a:pPr lvl="1">
              <a:lnSpc>
                <a:spcPct val="90000"/>
              </a:lnSpc>
            </a:pPr>
            <a:r>
              <a:rPr lang="en-US" altLang="zh-TW" sz="2600" dirty="0" smtClean="0">
                <a:ea typeface="新細明體" charset="-120"/>
              </a:rPr>
              <a:t>Based </a:t>
            </a:r>
            <a:r>
              <a:rPr lang="en-US" altLang="zh-TW" sz="2600" dirty="0">
                <a:ea typeface="新細明體" charset="-120"/>
              </a:rPr>
              <a:t>on Bayes’ Theorem. </a:t>
            </a:r>
            <a:endParaRPr lang="en-US" altLang="zh-TW" sz="2600" dirty="0" smtClean="0">
              <a:ea typeface="新細明體" charset="-120"/>
            </a:endParaRPr>
          </a:p>
          <a:p>
            <a:pPr>
              <a:lnSpc>
                <a:spcPct val="90000"/>
              </a:lnSpc>
            </a:pPr>
            <a:endParaRPr lang="en-US" altLang="zh-TW" sz="2800" dirty="0">
              <a:ea typeface="新細明體" charset="-120"/>
            </a:endParaRPr>
          </a:p>
          <a:p>
            <a:pPr>
              <a:lnSpc>
                <a:spcPct val="90000"/>
              </a:lnSpc>
            </a:pPr>
            <a:r>
              <a:rPr lang="en-US" altLang="zh-TW" sz="2800" dirty="0" smtClean="0">
                <a:ea typeface="新細明體" charset="-120"/>
              </a:rPr>
              <a:t>Assumptions</a:t>
            </a:r>
          </a:p>
          <a:p>
            <a:pPr lvl="1">
              <a:spcBef>
                <a:spcPct val="50000"/>
              </a:spcBef>
              <a:buFontTx/>
              <a:buAutoNum type="arabicPeriod"/>
            </a:pPr>
            <a:r>
              <a:rPr lang="en-US" sz="2600" dirty="0"/>
              <a:t>The classes are mutually exclusive and exhaustive.</a:t>
            </a:r>
          </a:p>
          <a:p>
            <a:pPr lvl="1">
              <a:spcBef>
                <a:spcPct val="50000"/>
              </a:spcBef>
              <a:buFontTx/>
              <a:buAutoNum type="arabicPeriod"/>
            </a:pPr>
            <a:r>
              <a:rPr lang="en-US" sz="2600" dirty="0"/>
              <a:t>The attributes are independent given the class</a:t>
            </a:r>
            <a:r>
              <a:rPr lang="en-US" sz="2600" dirty="0" smtClean="0"/>
              <a:t>.</a:t>
            </a:r>
          </a:p>
          <a:p>
            <a:pPr lvl="8">
              <a:spcBef>
                <a:spcPct val="50000"/>
              </a:spcBef>
              <a:buFontTx/>
              <a:buAutoNum type="arabicPeriod"/>
            </a:pPr>
            <a:endParaRPr lang="en-US" dirty="0" smtClean="0"/>
          </a:p>
          <a:p>
            <a:pPr lvl="5">
              <a:spcBef>
                <a:spcPct val="50000"/>
              </a:spcBef>
              <a:buFontTx/>
              <a:buAutoNum type="arabicPeriod"/>
            </a:pPr>
            <a:endParaRPr lang="en-US" sz="1000" dirty="0" smtClean="0"/>
          </a:p>
          <a:p>
            <a:pPr>
              <a:spcBef>
                <a:spcPct val="50000"/>
              </a:spcBef>
            </a:pPr>
            <a:r>
              <a:rPr lang="en-US" sz="2800" dirty="0"/>
              <a:t>Called “Naïve” classifier because of these assumptions.</a:t>
            </a:r>
          </a:p>
          <a:p>
            <a:pPr lvl="1">
              <a:spcBef>
                <a:spcPct val="50000"/>
              </a:spcBef>
            </a:pPr>
            <a:r>
              <a:rPr lang="en-US" sz="2700" dirty="0"/>
              <a:t>Empirically proven to be useful.</a:t>
            </a:r>
          </a:p>
          <a:p>
            <a:pPr lvl="1">
              <a:spcBef>
                <a:spcPct val="50000"/>
              </a:spcBef>
            </a:pPr>
            <a:r>
              <a:rPr lang="en-US" sz="2700" dirty="0"/>
              <a:t>Scales  very well.</a:t>
            </a:r>
          </a:p>
          <a:p>
            <a:pPr>
              <a:spcBef>
                <a:spcPct val="50000"/>
              </a:spcBef>
              <a:buFontTx/>
              <a:buAutoNum type="arabicPeriod"/>
            </a:pPr>
            <a:endParaRPr lang="en-US" sz="1800" dirty="0"/>
          </a:p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18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973792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59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Example: Bayesian Classification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19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8600" y="1592580"/>
            <a:ext cx="3916680" cy="4732020"/>
          </a:xfrm>
        </p:spPr>
        <p:txBody>
          <a:bodyPr>
            <a:normAutofit/>
          </a:bodyPr>
          <a:lstStyle/>
          <a:p>
            <a:pPr algn="just"/>
            <a:r>
              <a:rPr lang="en-US" sz="1800" b="1" dirty="0" smtClean="0"/>
              <a:t>Example 8.2: </a:t>
            </a:r>
            <a:r>
              <a:rPr lang="en-US" sz="1800" dirty="0" smtClean="0"/>
              <a:t>Air Traffic Data</a:t>
            </a:r>
          </a:p>
          <a:p>
            <a:pPr lvl="7" algn="just"/>
            <a:endParaRPr lang="en-US" sz="800" dirty="0" smtClean="0"/>
          </a:p>
          <a:p>
            <a:pPr lvl="1" algn="just"/>
            <a:r>
              <a:rPr lang="en-US" sz="1800" dirty="0" smtClean="0"/>
              <a:t>Let us consider a set observation recorded in a database </a:t>
            </a:r>
          </a:p>
          <a:p>
            <a:pPr lvl="8" algn="just"/>
            <a:endParaRPr lang="en-US" sz="800" dirty="0" smtClean="0"/>
          </a:p>
          <a:p>
            <a:pPr lvl="2" algn="just"/>
            <a:r>
              <a:rPr lang="en-US" sz="1500" dirty="0" smtClean="0"/>
              <a:t>Regarding the arrival of airplanes in the routes from any airport to New </a:t>
            </a:r>
            <a:r>
              <a:rPr lang="en-US" sz="1500" dirty="0"/>
              <a:t>D</a:t>
            </a:r>
            <a:r>
              <a:rPr lang="en-US" sz="1500" dirty="0" smtClean="0"/>
              <a:t>elhi under certain conditions.</a:t>
            </a:r>
            <a:endParaRPr lang="en-IN" sz="1500" dirty="0" smtClean="0"/>
          </a:p>
        </p:txBody>
      </p:sp>
      <p:pic>
        <p:nvPicPr>
          <p:cNvPr id="9218" name="Picture 2" descr="Image result for Image of flights rou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5650" y="1432242"/>
            <a:ext cx="4410075" cy="533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6511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alculator-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94291"/>
            <a:ext cx="9361488" cy="5588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930" y="456051"/>
            <a:ext cx="8229600" cy="492664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 smtClean="0"/>
              <a:t>An interesting fact..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2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AutoShape 4" descr="Image result for Galaxy"/>
          <p:cNvSpPr>
            <a:spLocks noChangeAspect="1" noChangeArrowheads="1"/>
          </p:cNvSpPr>
          <p:nvPr/>
        </p:nvSpPr>
        <p:spPr bwMode="auto">
          <a:xfrm>
            <a:off x="159287" y="-136525"/>
            <a:ext cx="303924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>
              <a:solidFill>
                <a:prstClr val="black"/>
              </a:solidFill>
            </a:endParaRPr>
          </a:p>
        </p:txBody>
      </p:sp>
      <p:sp>
        <p:nvSpPr>
          <p:cNvPr id="7" name="AutoShape 6" descr="Image result for Galaxy"/>
          <p:cNvSpPr>
            <a:spLocks noChangeAspect="1" noChangeArrowheads="1"/>
          </p:cNvSpPr>
          <p:nvPr/>
        </p:nvSpPr>
        <p:spPr bwMode="auto">
          <a:xfrm>
            <a:off x="315321" y="15926"/>
            <a:ext cx="303924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>
              <a:solidFill>
                <a:prstClr val="black"/>
              </a:solidFill>
            </a:endParaRPr>
          </a:p>
        </p:txBody>
      </p:sp>
      <p:sp>
        <p:nvSpPr>
          <p:cNvPr id="9" name="AutoShape 9" descr="Image result for Galaxy"/>
          <p:cNvSpPr>
            <a:spLocks noChangeAspect="1" noChangeArrowheads="1"/>
          </p:cNvSpPr>
          <p:nvPr/>
        </p:nvSpPr>
        <p:spPr bwMode="auto">
          <a:xfrm>
            <a:off x="471325" y="168326"/>
            <a:ext cx="303924" cy="2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>
              <a:solidFill>
                <a:prstClr val="black"/>
              </a:solidFill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" y="6006078"/>
            <a:ext cx="270458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No number before 1,000 contains the letter A.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IN" sz="900" dirty="0"/>
              <a:t>But there are plenty of E’s, I’s, O’s, U’s, and Y’s.</a:t>
            </a:r>
            <a:endParaRPr kumimoji="0" lang="en-US" sz="9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  </a:t>
            </a:r>
            <a:endParaRPr kumimoji="0" lang="en-US" sz="303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526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Air-Traffic Data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20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2470615"/>
              </p:ext>
            </p:extLst>
          </p:nvPr>
        </p:nvGraphicFramePr>
        <p:xfrm>
          <a:off x="475933" y="1706563"/>
          <a:ext cx="8424860" cy="4079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849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49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49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49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49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Days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Season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Fog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Rain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</a:t>
                      </a:r>
                      <a:r>
                        <a:rPr lang="en-US" baseline="0" dirty="0" smtClean="0"/>
                        <a:t>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Slight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</a:t>
                      </a:r>
                      <a:r>
                        <a:rPr lang="en-US" baseline="0" dirty="0" smtClean="0"/>
                        <a:t>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</a:t>
                      </a:r>
                      <a:r>
                        <a:rPr lang="en-US" baseline="0" dirty="0" smtClean="0"/>
                        <a:t>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Holiday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Slight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Saturday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</a:t>
                      </a:r>
                      <a:r>
                        <a:rPr lang="en-US" baseline="0" dirty="0" smtClean="0"/>
                        <a:t>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Autumn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Very Late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Holiday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Summer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Slight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</a:t>
                      </a:r>
                      <a:r>
                        <a:rPr lang="en-US" baseline="0" dirty="0" smtClean="0"/>
                        <a:t>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Sunday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</a:t>
                      </a:r>
                      <a:r>
                        <a:rPr lang="en-US" baseline="0" dirty="0" smtClean="0"/>
                        <a:t>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Very Late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Slight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</a:t>
                      </a:r>
                      <a:r>
                        <a:rPr lang="en-US" baseline="0" dirty="0" smtClean="0"/>
                        <a:t>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6406441" y="5873234"/>
            <a:ext cx="22106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solidFill>
                  <a:srgbClr val="0B5ED7"/>
                </a:solidFill>
              </a:rPr>
              <a:t>Cond. to next slide…</a:t>
            </a:r>
            <a:endParaRPr lang="en-IN" i="1" dirty="0">
              <a:solidFill>
                <a:srgbClr val="0B5ED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178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Air-Traffic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Data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21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7828889"/>
              </p:ext>
            </p:extLst>
          </p:nvPr>
        </p:nvGraphicFramePr>
        <p:xfrm>
          <a:off x="498793" y="1980883"/>
          <a:ext cx="8424860" cy="4079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849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49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49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49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49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Days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Season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Fog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Rain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Saturday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Cancelled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Slight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Very Late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Saturday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Autumn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Slight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Autumn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Holiday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Slight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493321" y="1522214"/>
            <a:ext cx="28215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solidFill>
                  <a:srgbClr val="0B5ED7"/>
                </a:solidFill>
              </a:rPr>
              <a:t>Cond. from previous slide…</a:t>
            </a:r>
            <a:endParaRPr lang="en-IN" i="1" dirty="0">
              <a:solidFill>
                <a:srgbClr val="0B5ED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55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Air-Traffic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Data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22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592580"/>
            <a:ext cx="8630202" cy="4732020"/>
          </a:xfrm>
        </p:spPr>
        <p:txBody>
          <a:bodyPr>
            <a:normAutofit/>
          </a:bodyPr>
          <a:lstStyle/>
          <a:p>
            <a:pPr algn="just"/>
            <a:r>
              <a:rPr lang="en-US" sz="2000" dirty="0" smtClean="0"/>
              <a:t>In this database, there are four attributes </a:t>
            </a:r>
          </a:p>
          <a:p>
            <a:pPr marL="0" indent="0" algn="ctr">
              <a:buNone/>
            </a:pPr>
            <a:r>
              <a:rPr lang="en-US" sz="2000" dirty="0" smtClean="0"/>
              <a:t>A = [ Day, Season, Fog, Rain] </a:t>
            </a:r>
          </a:p>
          <a:p>
            <a:pPr marL="0" indent="0">
              <a:buNone/>
            </a:pPr>
            <a:r>
              <a:rPr lang="en-US" sz="2000" dirty="0" smtClean="0"/>
              <a:t>     with 20 tuples.</a:t>
            </a:r>
          </a:p>
          <a:p>
            <a:pPr algn="just"/>
            <a:r>
              <a:rPr lang="en-US" sz="2000" dirty="0" smtClean="0"/>
              <a:t>The categories of classes are:</a:t>
            </a:r>
          </a:p>
          <a:p>
            <a:pPr marL="0" indent="0" algn="ctr">
              <a:buNone/>
            </a:pPr>
            <a:r>
              <a:rPr lang="en-US" sz="2000" dirty="0" smtClean="0"/>
              <a:t>C= [On Time, Late, Very Late, Cancelled]</a:t>
            </a:r>
          </a:p>
          <a:p>
            <a:pPr marL="0" indent="0" algn="ctr">
              <a:buNone/>
            </a:pPr>
            <a:endParaRPr lang="en-US" sz="2000" dirty="0" smtClean="0"/>
          </a:p>
          <a:p>
            <a:pPr algn="just"/>
            <a:r>
              <a:rPr lang="en-IN" sz="2000" dirty="0" smtClean="0"/>
              <a:t>Given this is the knowledge of data and classes, we are to find most likely classification for any other </a:t>
            </a:r>
            <a:r>
              <a:rPr lang="en-IN" sz="2000" dirty="0" smtClean="0">
                <a:solidFill>
                  <a:srgbClr val="0B5ED7"/>
                </a:solidFill>
              </a:rPr>
              <a:t>unseen instance</a:t>
            </a:r>
            <a:r>
              <a:rPr lang="en-IN" sz="2000" dirty="0" smtClean="0"/>
              <a:t>, for example:</a:t>
            </a:r>
          </a:p>
          <a:p>
            <a:pPr algn="just"/>
            <a:endParaRPr lang="en-IN" sz="2000" dirty="0"/>
          </a:p>
          <a:p>
            <a:pPr algn="just"/>
            <a:endParaRPr lang="en-IN" sz="2000" dirty="0" smtClean="0"/>
          </a:p>
          <a:p>
            <a:pPr marL="0" indent="0" algn="just">
              <a:buNone/>
            </a:pPr>
            <a:endParaRPr lang="en-IN" sz="2000" dirty="0" smtClean="0"/>
          </a:p>
          <a:p>
            <a:pPr algn="just"/>
            <a:r>
              <a:rPr lang="en-IN" sz="2000" dirty="0" smtClean="0"/>
              <a:t>Classification technique eventually to map this tuple into an accurate class.</a:t>
            </a:r>
          </a:p>
          <a:p>
            <a:pPr algn="just"/>
            <a:endParaRPr lang="en-IN" sz="1800" dirty="0" smtClean="0"/>
          </a:p>
          <a:p>
            <a:pPr algn="just"/>
            <a:endParaRPr lang="en-IN" sz="1800" dirty="0"/>
          </a:p>
          <a:p>
            <a:pPr marL="0" indent="0" algn="ctr">
              <a:buNone/>
            </a:pPr>
            <a:endParaRPr lang="en-IN" sz="1800" dirty="0" smtClean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958336"/>
              </p:ext>
            </p:extLst>
          </p:nvPr>
        </p:nvGraphicFramePr>
        <p:xfrm>
          <a:off x="1667824" y="4710434"/>
          <a:ext cx="624099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481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81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81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81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819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 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56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23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592580"/>
            <a:ext cx="8630202" cy="4732020"/>
          </a:xfrm>
        </p:spPr>
        <p:txBody>
          <a:bodyPr>
            <a:normAutofit/>
          </a:bodyPr>
          <a:lstStyle/>
          <a:p>
            <a:pPr marL="349250" indent="-295275" algn="just"/>
            <a:r>
              <a:rPr lang="en-US" sz="2000" dirty="0" smtClean="0"/>
              <a:t>In many applications, the relationship between the attributes set and the class variable is </a:t>
            </a:r>
            <a:r>
              <a:rPr lang="en-US" sz="2000" dirty="0" smtClean="0">
                <a:solidFill>
                  <a:srgbClr val="0B5ED7"/>
                </a:solidFill>
              </a:rPr>
              <a:t>non-deterministic</a:t>
            </a:r>
            <a:r>
              <a:rPr lang="en-US" sz="2000" dirty="0" smtClean="0"/>
              <a:t>. </a:t>
            </a:r>
          </a:p>
          <a:p>
            <a:pPr marL="2543810" lvl="8" indent="-295275" algn="just"/>
            <a:endParaRPr lang="en-US" sz="800" dirty="0" smtClean="0"/>
          </a:p>
          <a:p>
            <a:pPr marL="715010" lvl="1" indent="-295275" algn="just"/>
            <a:r>
              <a:rPr lang="en-US" sz="1800" dirty="0" smtClean="0"/>
              <a:t>In other words, a test cannot be classified to a class label with certainty. </a:t>
            </a:r>
          </a:p>
          <a:p>
            <a:pPr marL="2543810" lvl="8" indent="-295275" algn="just"/>
            <a:endParaRPr lang="en-US" sz="800" dirty="0" smtClean="0"/>
          </a:p>
          <a:p>
            <a:pPr marL="715010" lvl="1" indent="-295275" algn="just"/>
            <a:r>
              <a:rPr lang="en-US" sz="1800" dirty="0" smtClean="0"/>
              <a:t>In such a situation, the classification can be achieved </a:t>
            </a:r>
            <a:r>
              <a:rPr lang="en-US" sz="1800" dirty="0" smtClean="0">
                <a:solidFill>
                  <a:srgbClr val="0B5ED7"/>
                </a:solidFill>
              </a:rPr>
              <a:t>probabilistically</a:t>
            </a:r>
            <a:r>
              <a:rPr lang="en-US" sz="1800" dirty="0" smtClean="0"/>
              <a:t>. </a:t>
            </a:r>
          </a:p>
          <a:p>
            <a:pPr marL="349250" indent="-295275" algn="just"/>
            <a:endParaRPr lang="en-US" sz="2000" dirty="0" smtClean="0"/>
          </a:p>
          <a:p>
            <a:pPr marL="349250" indent="-295275" algn="just"/>
            <a:r>
              <a:rPr lang="en-US" sz="2000" dirty="0" smtClean="0"/>
              <a:t>The Bayesian classifier is an approach for </a:t>
            </a:r>
            <a:r>
              <a:rPr lang="en-US" sz="2000" dirty="0" smtClean="0">
                <a:solidFill>
                  <a:srgbClr val="0B5ED7"/>
                </a:solidFill>
              </a:rPr>
              <a:t>modelling probabilistic relationships</a:t>
            </a:r>
            <a:r>
              <a:rPr lang="en-US" sz="2000" dirty="0" smtClean="0"/>
              <a:t> between the attribute set and the class variable. </a:t>
            </a:r>
          </a:p>
          <a:p>
            <a:pPr marL="2543810" lvl="8" indent="-295275" algn="just"/>
            <a:endParaRPr lang="en-US" sz="800" dirty="0" smtClean="0"/>
          </a:p>
          <a:p>
            <a:pPr marL="349250" indent="-295275" algn="just"/>
            <a:r>
              <a:rPr lang="en-US" sz="2000" dirty="0" smtClean="0"/>
              <a:t>More precisely, Bayesian classifier use </a:t>
            </a:r>
            <a:r>
              <a:rPr lang="en-US" sz="2000" dirty="0" smtClean="0">
                <a:solidFill>
                  <a:srgbClr val="A50021"/>
                </a:solidFill>
              </a:rPr>
              <a:t>Bayes’ Theorem of Probability </a:t>
            </a:r>
            <a:r>
              <a:rPr lang="en-US" sz="2000" dirty="0" smtClean="0"/>
              <a:t>for classification. </a:t>
            </a:r>
          </a:p>
          <a:p>
            <a:pPr marL="2543810" lvl="8" indent="-295275" algn="just"/>
            <a:endParaRPr lang="en-US" sz="800" dirty="0" smtClean="0"/>
          </a:p>
          <a:p>
            <a:pPr marL="349250" indent="-295275" algn="just"/>
            <a:r>
              <a:rPr lang="en-US" sz="2000" dirty="0" smtClean="0"/>
              <a:t>Before going to discuss the Bayesian classifier, we should have a quick look at the </a:t>
            </a:r>
            <a:r>
              <a:rPr lang="en-US" sz="2000" dirty="0">
                <a:solidFill>
                  <a:srgbClr val="0B5ED7"/>
                </a:solidFill>
              </a:rPr>
              <a:t>T</a:t>
            </a:r>
            <a:r>
              <a:rPr lang="en-US" sz="2000" dirty="0" smtClean="0">
                <a:solidFill>
                  <a:srgbClr val="0B5ED7"/>
                </a:solidFill>
              </a:rPr>
              <a:t>heory of Probability </a:t>
            </a:r>
            <a:r>
              <a:rPr lang="en-US" sz="2000" dirty="0" smtClean="0"/>
              <a:t>and then</a:t>
            </a:r>
            <a:r>
              <a:rPr lang="en-US" sz="2000" dirty="0" smtClean="0">
                <a:solidFill>
                  <a:srgbClr val="0B5ED7"/>
                </a:solidFill>
              </a:rPr>
              <a:t> Bayes’ Theorem</a:t>
            </a:r>
            <a:r>
              <a:rPr lang="en-US" sz="2000" dirty="0" smtClean="0"/>
              <a:t>. </a:t>
            </a:r>
            <a:endParaRPr lang="en-IN" sz="2000" dirty="0" smtClean="0"/>
          </a:p>
        </p:txBody>
      </p:sp>
    </p:spTree>
    <p:extLst>
      <p:ext uri="{BB962C8B-B14F-4D97-AF65-F5344CB8AC3E}">
        <p14:creationId xmlns:p14="http://schemas.microsoft.com/office/powerpoint/2010/main" val="265217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80" y="3124201"/>
            <a:ext cx="8679180" cy="9035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4200" dirty="0" smtClean="0">
                <a:solidFill>
                  <a:srgbClr val="0B5ED7"/>
                </a:solidFill>
              </a:rPr>
              <a:t>Bayes’ Theorem of Probability</a:t>
            </a:r>
            <a:endParaRPr lang="en-US" sz="4200" dirty="0">
              <a:solidFill>
                <a:srgbClr val="0B5ED7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24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003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Simple Probability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25</a:t>
            </a:fld>
            <a:endParaRPr lang="en-IN" dirty="0">
              <a:solidFill>
                <a:srgbClr val="04617B">
                  <a:shade val="9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883920" y="1783225"/>
                <a:ext cx="7734300" cy="2380140"/>
              </a:xfrm>
              <a:prstGeom prst="rect">
                <a:avLst/>
              </a:prstGeom>
              <a:gradFill flip="none" rotWithShape="1">
                <a:gsLst>
                  <a:gs pos="0">
                    <a:srgbClr val="8488C4"/>
                  </a:gs>
                  <a:gs pos="53000">
                    <a:srgbClr val="D4DEFF"/>
                  </a:gs>
                  <a:gs pos="83000">
                    <a:srgbClr val="D4DEFF"/>
                  </a:gs>
                  <a:gs pos="100000">
                    <a:srgbClr val="96AB94"/>
                  </a:gs>
                </a:gsLst>
                <a:lin ang="5400000" scaled="0"/>
                <a:tileRect/>
              </a:grad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US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US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If there are </a:t>
                </a:r>
                <a:r>
                  <a:rPr lang="en-US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US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elementary events associated with a random experiment and </a:t>
                </a:r>
                <a:r>
                  <a:rPr lang="en-US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of </a:t>
                </a:r>
                <a:r>
                  <a:rPr lang="en-US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US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of them are favorable to an event </a:t>
                </a:r>
                <a:r>
                  <a:rPr lang="en-US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then the probability of happening or occurrence of </a:t>
                </a:r>
                <a:r>
                  <a:rPr lang="en-US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0" i="1" smtClean="0">
                          <a:solidFill>
                            <a:srgbClr val="A50021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b="0" i="1" smtClean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smtClean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IN" b="0" i="1" smtClean="0">
                          <a:solidFill>
                            <a:srgbClr val="A5002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b="0" i="1" smtClean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b="0" i="1" smtClean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en-IN" b="0" i="1" smtClean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en-IN" dirty="0">
                  <a:solidFill>
                    <a:srgbClr val="A5002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3920" y="1783225"/>
                <a:ext cx="7734300" cy="238014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ounded Rectangle 16"/>
          <p:cNvSpPr/>
          <p:nvPr/>
        </p:nvSpPr>
        <p:spPr>
          <a:xfrm>
            <a:off x="883920" y="1769380"/>
            <a:ext cx="7734300" cy="480060"/>
          </a:xfrm>
          <a:prstGeom prst="round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Definition 8.2: </a:t>
            </a:r>
            <a:r>
              <a:rPr lang="en-US" sz="2000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Simple Probability</a:t>
            </a:r>
            <a:endParaRPr lang="en-IN" sz="2000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18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Simple Probability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26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592580"/>
            <a:ext cx="8630202" cy="4732020"/>
          </a:xfrm>
        </p:spPr>
        <p:txBody>
          <a:bodyPr>
            <a:normAutofit/>
          </a:bodyPr>
          <a:lstStyle/>
          <a:p>
            <a:pPr marL="349250" indent="-295275" algn="just"/>
            <a:r>
              <a:rPr lang="en-US" sz="2000" dirty="0" smtClean="0"/>
              <a:t>Suppose, A and B are any two events and </a:t>
            </a:r>
            <a:r>
              <a:rPr lang="en-US" sz="2000" i="1" dirty="0" smtClean="0"/>
              <a:t>P(A)</a:t>
            </a:r>
            <a:r>
              <a:rPr lang="en-US" sz="2000" dirty="0" smtClean="0"/>
              <a:t>, </a:t>
            </a:r>
            <a:r>
              <a:rPr lang="en-US" sz="2000" i="1" dirty="0" smtClean="0"/>
              <a:t>P(B)</a:t>
            </a:r>
            <a:r>
              <a:rPr lang="en-US" sz="2000" dirty="0" smtClean="0"/>
              <a:t> denote the probabilities that the events </a:t>
            </a:r>
            <a:r>
              <a:rPr lang="en-US" sz="2000" i="1" dirty="0" smtClean="0"/>
              <a:t>A</a:t>
            </a:r>
            <a:r>
              <a:rPr lang="en-US" sz="2000" dirty="0" smtClean="0"/>
              <a:t> and </a:t>
            </a:r>
            <a:r>
              <a:rPr lang="en-US" sz="2000" i="1" dirty="0" smtClean="0"/>
              <a:t>B </a:t>
            </a:r>
            <a:r>
              <a:rPr lang="en-US" sz="2000" dirty="0" smtClean="0"/>
              <a:t>will occur, respectively. </a:t>
            </a:r>
          </a:p>
          <a:p>
            <a:pPr marL="2543810" lvl="8" indent="-295275" algn="just"/>
            <a:endParaRPr lang="en-US" sz="800" dirty="0" smtClean="0"/>
          </a:p>
          <a:p>
            <a:pPr marL="349250" indent="-295275" algn="just"/>
            <a:r>
              <a:rPr lang="en-US" sz="2000" b="1" dirty="0" smtClean="0"/>
              <a:t>Mutually Exclusive Events: </a:t>
            </a:r>
            <a:r>
              <a:rPr lang="en-US" sz="2000" dirty="0" smtClean="0"/>
              <a:t> </a:t>
            </a:r>
          </a:p>
          <a:p>
            <a:pPr marL="715010" lvl="1" indent="-295275" algn="just"/>
            <a:r>
              <a:rPr lang="en-US" sz="1800" dirty="0" smtClean="0"/>
              <a:t>Two events are mutually exclusive, if the occurrence of one precludes the occurrence of the other.</a:t>
            </a:r>
          </a:p>
          <a:p>
            <a:pPr marL="53975" indent="0" algn="just">
              <a:buNone/>
            </a:pPr>
            <a:r>
              <a:rPr lang="en-US" sz="2000" b="1" dirty="0"/>
              <a:t> </a:t>
            </a:r>
            <a:r>
              <a:rPr lang="en-US" sz="2000" b="1" dirty="0" smtClean="0"/>
              <a:t>    	</a:t>
            </a:r>
            <a:r>
              <a:rPr lang="en-US" sz="2000" b="1" dirty="0" smtClean="0">
                <a:solidFill>
                  <a:srgbClr val="0B5ED7"/>
                </a:solidFill>
              </a:rPr>
              <a:t>Example: </a:t>
            </a:r>
            <a:r>
              <a:rPr lang="en-US" sz="2000" dirty="0" smtClean="0">
                <a:solidFill>
                  <a:srgbClr val="0B5ED7"/>
                </a:solidFill>
              </a:rPr>
              <a:t>Tossing a coin (two events)</a:t>
            </a:r>
          </a:p>
          <a:p>
            <a:pPr marL="53975" indent="0" algn="just">
              <a:buNone/>
            </a:pPr>
            <a:r>
              <a:rPr lang="en-US" sz="2000" dirty="0">
                <a:solidFill>
                  <a:srgbClr val="0B5ED7"/>
                </a:solidFill>
              </a:rPr>
              <a:t>	 </a:t>
            </a:r>
            <a:r>
              <a:rPr lang="en-US" sz="2000" dirty="0" smtClean="0">
                <a:solidFill>
                  <a:srgbClr val="0B5ED7"/>
                </a:solidFill>
              </a:rPr>
              <a:t>                  Tossing a </a:t>
            </a:r>
            <a:r>
              <a:rPr lang="en-US" sz="2000" dirty="0" err="1" smtClean="0">
                <a:solidFill>
                  <a:srgbClr val="0B5ED7"/>
                </a:solidFill>
              </a:rPr>
              <a:t>ludo</a:t>
            </a:r>
            <a:r>
              <a:rPr lang="en-US" sz="2000" dirty="0" smtClean="0">
                <a:solidFill>
                  <a:srgbClr val="0B5ED7"/>
                </a:solidFill>
              </a:rPr>
              <a:t> cube (Six events)</a:t>
            </a:r>
          </a:p>
          <a:p>
            <a:pPr marL="53975" indent="0" algn="just">
              <a:buNone/>
            </a:pPr>
            <a:endParaRPr lang="en-US" sz="2000" dirty="0" smtClean="0"/>
          </a:p>
          <a:p>
            <a:pPr marL="396875" indent="-342900" algn="just">
              <a:buSzPct val="135000"/>
              <a:buBlip>
                <a:blip r:embed="rId2"/>
              </a:buBlip>
            </a:pPr>
            <a:r>
              <a:rPr lang="en-US" sz="2000" dirty="0" smtClean="0"/>
              <a:t>Can you give an example, so that two events are not mutually exclusive?</a:t>
            </a:r>
          </a:p>
          <a:p>
            <a:pPr marL="53975" indent="0" algn="just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</a:t>
            </a:r>
            <a:r>
              <a:rPr lang="en-US" sz="2000" b="1" dirty="0" smtClean="0">
                <a:solidFill>
                  <a:schemeClr val="bg1">
                    <a:lumMod val="75000"/>
                  </a:schemeClr>
                </a:solidFill>
              </a:rPr>
              <a:t>Hint: Tossing two identical coins, Weather (sunny, foggy, warm)</a:t>
            </a:r>
          </a:p>
          <a:p>
            <a:pPr marL="396875" indent="-342900"/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20380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Simple Probability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27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592580"/>
            <a:ext cx="8630202" cy="4732020"/>
          </a:xfrm>
        </p:spPr>
        <p:txBody>
          <a:bodyPr>
            <a:normAutofit/>
          </a:bodyPr>
          <a:lstStyle/>
          <a:p>
            <a:pPr marL="349250" indent="-295275" algn="just"/>
            <a:r>
              <a:rPr lang="en-US" sz="2000" b="1" dirty="0" smtClean="0"/>
              <a:t>Independent events:</a:t>
            </a:r>
            <a:r>
              <a:rPr lang="en-US" sz="2000" dirty="0" smtClean="0"/>
              <a:t> Two events are independent if occurrences of one does not alter the occurrence of other.</a:t>
            </a:r>
          </a:p>
          <a:p>
            <a:pPr marL="2269490" lvl="7" indent="-295275" algn="just"/>
            <a:endParaRPr lang="en-US" sz="1000" dirty="0" smtClean="0"/>
          </a:p>
          <a:p>
            <a:pPr marL="53975" indent="0" algn="just">
              <a:buNone/>
            </a:pPr>
            <a:r>
              <a:rPr lang="en-US" sz="2000" b="1" dirty="0">
                <a:solidFill>
                  <a:srgbClr val="0B5ED7"/>
                </a:solidFill>
              </a:rPr>
              <a:t> </a:t>
            </a:r>
            <a:r>
              <a:rPr lang="en-US" sz="2000" b="1" dirty="0" smtClean="0">
                <a:solidFill>
                  <a:srgbClr val="0B5ED7"/>
                </a:solidFill>
              </a:rPr>
              <a:t>    Example:	</a:t>
            </a:r>
            <a:r>
              <a:rPr lang="en-US" sz="2000" dirty="0" smtClean="0">
                <a:solidFill>
                  <a:srgbClr val="0B5ED7"/>
                </a:solidFill>
              </a:rPr>
              <a:t>Tossing both coin and </a:t>
            </a:r>
            <a:r>
              <a:rPr lang="en-US" sz="2000" dirty="0" err="1" smtClean="0">
                <a:solidFill>
                  <a:srgbClr val="0B5ED7"/>
                </a:solidFill>
              </a:rPr>
              <a:t>ludo</a:t>
            </a:r>
            <a:r>
              <a:rPr lang="en-US" sz="2000" dirty="0" smtClean="0">
                <a:solidFill>
                  <a:srgbClr val="0B5ED7"/>
                </a:solidFill>
              </a:rPr>
              <a:t> cube together. </a:t>
            </a:r>
          </a:p>
          <a:p>
            <a:pPr marL="53975" indent="0" algn="just">
              <a:buNone/>
            </a:pPr>
            <a:r>
              <a:rPr lang="en-US" sz="2000" dirty="0">
                <a:solidFill>
                  <a:srgbClr val="0B5ED7"/>
                </a:solidFill>
              </a:rPr>
              <a:t> </a:t>
            </a:r>
            <a:r>
              <a:rPr lang="en-US" sz="2000" dirty="0" smtClean="0">
                <a:solidFill>
                  <a:srgbClr val="0B5ED7"/>
                </a:solidFill>
              </a:rPr>
              <a:t>     		(How many events are here?)</a:t>
            </a:r>
          </a:p>
          <a:p>
            <a:pPr marL="53975" indent="0" algn="just">
              <a:buNone/>
            </a:pPr>
            <a:endParaRPr lang="en-US" sz="2000" dirty="0" smtClean="0">
              <a:solidFill>
                <a:srgbClr val="0B5ED7"/>
              </a:solidFill>
            </a:endParaRPr>
          </a:p>
          <a:p>
            <a:pPr marL="396875" indent="-342900" algn="just">
              <a:buSzPct val="129000"/>
              <a:buBlip>
                <a:blip r:embed="rId2"/>
              </a:buBlip>
            </a:pPr>
            <a:r>
              <a:rPr lang="en-US" sz="2000" dirty="0" smtClean="0"/>
              <a:t>Can you give an example, where an event is dependent on one or more other events(s)?</a:t>
            </a:r>
          </a:p>
          <a:p>
            <a:pPr marL="53975" indent="0" algn="just">
              <a:buSzPct val="129000"/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</a:t>
            </a:r>
            <a:r>
              <a:rPr lang="en-US" sz="2000" b="1" dirty="0" smtClean="0">
                <a:solidFill>
                  <a:schemeClr val="bg1">
                    <a:lumMod val="75000"/>
                  </a:schemeClr>
                </a:solidFill>
              </a:rPr>
              <a:t>Hint: 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 Receiving a message (A) through a communication channel (B) </a:t>
            </a:r>
          </a:p>
          <a:p>
            <a:pPr marL="53975" indent="0" algn="just">
              <a:buSzPct val="129000"/>
              <a:buNone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</a:rPr>
              <a:t>     over a computer (C), rain and dating.</a:t>
            </a:r>
          </a:p>
        </p:txBody>
      </p:sp>
    </p:spTree>
    <p:extLst>
      <p:ext uri="{BB962C8B-B14F-4D97-AF65-F5344CB8AC3E}">
        <p14:creationId xmlns:p14="http://schemas.microsoft.com/office/powerpoint/2010/main" val="1493397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Joint Probability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28</a:t>
            </a:fld>
            <a:endParaRPr lang="en-IN" dirty="0">
              <a:solidFill>
                <a:srgbClr val="04617B">
                  <a:shade val="9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883920" y="1783224"/>
                <a:ext cx="7734300" cy="3634596"/>
              </a:xfrm>
              <a:prstGeom prst="rect">
                <a:avLst/>
              </a:prstGeom>
              <a:gradFill flip="none" rotWithShape="1">
                <a:gsLst>
                  <a:gs pos="0">
                    <a:srgbClr val="8488C4"/>
                  </a:gs>
                  <a:gs pos="53000">
                    <a:srgbClr val="D4DEFF"/>
                  </a:gs>
                  <a:gs pos="83000">
                    <a:srgbClr val="D4DEFF"/>
                  </a:gs>
                  <a:gs pos="100000">
                    <a:srgbClr val="96AB94"/>
                  </a:gs>
                </a:gsLst>
                <a:lin ang="5400000" scaled="0"/>
                <a:tileRect/>
              </a:grad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US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US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US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If </a:t>
                </a:r>
                <a:r>
                  <a:rPr lang="en-US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P(A)</a:t>
                </a:r>
                <a:r>
                  <a:rPr lang="en-US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:r>
                  <a:rPr lang="en-US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P(B)</a:t>
                </a:r>
                <a:r>
                  <a:rPr lang="en-US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the probability of two events, then</a:t>
                </a:r>
              </a:p>
              <a:p>
                <a:pPr algn="just"/>
                <a:endParaRPr lang="en-US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∪</m:t>
                          </m:r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IN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IN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N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IN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IN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</m:oMath>
                  </m:oMathPara>
                </a14:m>
                <a:endParaRPr lang="en-US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endParaRPr lang="en-US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IN" dirty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If </a:t>
                </a:r>
                <a:r>
                  <a:rPr lang="en-IN" i="1" dirty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IN" dirty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:r>
                  <a:rPr lang="en-IN" i="1" dirty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IN" dirty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mutually </a:t>
                </a:r>
                <a:r>
                  <a:rPr lang="en-IN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exclusive, then </a:t>
                </a:r>
                <a14:m>
                  <m:oMath xmlns:m="http://schemas.openxmlformats.org/officeDocument/2006/math">
                    <m:r>
                      <a:rPr lang="en-IN" i="1" dirty="0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</m:t>
                        </m:r>
                        <m: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IN" i="1" dirty="0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b="0" i="0" dirty="0" smtClean="0">
                  <a:solidFill>
                    <a:srgbClr val="0B5ED7"/>
                  </a:solidFill>
                  <a:latin typeface="Cambria Math"/>
                </a:endParaRPr>
              </a:p>
              <a:p>
                <a:r>
                  <a:rPr lang="en-IN" dirty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If </a:t>
                </a:r>
                <a:r>
                  <a:rPr lang="en-IN" i="1" dirty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IN" dirty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:r>
                  <a:rPr lang="en-IN" i="1" dirty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IN" dirty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</a:t>
                </a:r>
                <a:r>
                  <a:rPr lang="en-IN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independent events, then </a:t>
                </a:r>
                <a14:m>
                  <m:oMath xmlns:m="http://schemas.openxmlformats.org/officeDocument/2006/math">
                    <m:r>
                      <a:rPr lang="en-IN" i="1" dirty="0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</m:t>
                        </m:r>
                        <m: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IN" i="1" dirty="0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solidFill>
                          <a:srgbClr val="0B5ED7"/>
                        </a:solidFill>
                        <a:latin typeface="Cambria Math"/>
                      </a:rPr>
                      <m:t>𝑃</m:t>
                    </m:r>
                    <m:d>
                      <m:dPr>
                        <m:ctrlPr>
                          <a:rPr lang="en-US" b="0" i="1" dirty="0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solidFill>
                              <a:srgbClr val="0B5ED7"/>
                            </a:solidFill>
                            <a:latin typeface="Cambria Math"/>
                          </a:rPr>
                          <m:t>𝐴</m:t>
                        </m:r>
                      </m:e>
                    </m:d>
                    <m:r>
                      <a:rPr lang="en-US" b="0" i="1" dirty="0" smtClean="0">
                        <a:solidFill>
                          <a:srgbClr val="0B5ED7"/>
                        </a:solidFill>
                        <a:latin typeface="Cambria Math"/>
                      </a:rPr>
                      <m:t>.</m:t>
                    </m:r>
                    <m:r>
                      <a:rPr lang="en-US" b="0" i="1" dirty="0" smtClean="0">
                        <a:solidFill>
                          <a:srgbClr val="0B5ED7"/>
                        </a:solidFill>
                        <a:latin typeface="Cambria Math"/>
                      </a:rPr>
                      <m:t>𝑃</m:t>
                    </m:r>
                    <m:r>
                      <a:rPr lang="en-US" b="0" i="1" dirty="0" smtClean="0">
                        <a:solidFill>
                          <a:srgbClr val="0B5ED7"/>
                        </a:solidFill>
                        <a:latin typeface="Cambria Math"/>
                      </a:rPr>
                      <m:t>(</m:t>
                    </m:r>
                    <m:r>
                      <a:rPr lang="en-US" b="0" i="1" dirty="0" smtClean="0">
                        <a:solidFill>
                          <a:srgbClr val="0B5ED7"/>
                        </a:solidFill>
                        <a:latin typeface="Cambria Math"/>
                      </a:rPr>
                      <m:t>𝐵</m:t>
                    </m:r>
                    <m:r>
                      <a:rPr lang="en-US" b="0" i="1" dirty="0" smtClean="0">
                        <a:solidFill>
                          <a:srgbClr val="0B5ED7"/>
                        </a:solidFill>
                        <a:latin typeface="Cambria Math"/>
                      </a:rPr>
                      <m:t>)</m:t>
                    </m:r>
                  </m:oMath>
                </a14:m>
                <a:endParaRPr lang="en-US" dirty="0">
                  <a:solidFill>
                    <a:srgbClr val="0B5ED7"/>
                  </a:solidFill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0" dirty="0" smtClean="0">
                          <a:solidFill>
                            <a:srgbClr val="0B5ED7"/>
                          </a:solidFill>
                          <a:latin typeface="Cambria Math"/>
                        </a:rPr>
                        <m:t> </m:t>
                      </m:r>
                    </m:oMath>
                  </m:oMathPara>
                </a14:m>
                <a:endParaRPr lang="en-US" b="0" dirty="0" smtClean="0">
                  <a:solidFill>
                    <a:srgbClr val="0B5ED7"/>
                  </a:solidFill>
                  <a:latin typeface="Times New Roman" panose="02020603050405020304" pitchFamily="18" charset="0"/>
                </a:endParaRPr>
              </a:p>
              <a:p>
                <a:r>
                  <a:rPr lang="en-IN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Thus, for mutually exclusive events</a:t>
                </a:r>
              </a:p>
              <a:p>
                <a:endParaRPr lang="en-IN" sz="1000" dirty="0" smtClean="0">
                  <a:solidFill>
                    <a:srgbClr val="0B5ED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∪</m:t>
                          </m:r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IN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IN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N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3920" y="1783224"/>
                <a:ext cx="7734300" cy="3634596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ounded Rectangle 16"/>
          <p:cNvSpPr/>
          <p:nvPr/>
        </p:nvSpPr>
        <p:spPr>
          <a:xfrm>
            <a:off x="883920" y="1769380"/>
            <a:ext cx="7734300" cy="480060"/>
          </a:xfrm>
          <a:prstGeom prst="round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Definition 8.3: </a:t>
            </a:r>
            <a:r>
              <a:rPr lang="en-US" sz="2000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Joint Probability</a:t>
            </a:r>
            <a:endParaRPr lang="en-IN" sz="2000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07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004272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Conditional Probability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13290" y="6173477"/>
            <a:ext cx="780124" cy="365125"/>
          </a:xfrm>
        </p:spPr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29</a:t>
            </a:fld>
            <a:endParaRPr lang="en-IN" dirty="0">
              <a:solidFill>
                <a:srgbClr val="04617B">
                  <a:shade val="9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699746" y="1641504"/>
                <a:ext cx="8037127" cy="4759295"/>
              </a:xfrm>
              <a:prstGeom prst="rect">
                <a:avLst/>
              </a:prstGeom>
              <a:gradFill flip="none" rotWithShape="1">
                <a:gsLst>
                  <a:gs pos="0">
                    <a:srgbClr val="8488C4"/>
                  </a:gs>
                  <a:gs pos="53000">
                    <a:srgbClr val="D4DEFF"/>
                  </a:gs>
                  <a:gs pos="83000">
                    <a:srgbClr val="D4DEFF"/>
                  </a:gs>
                  <a:gs pos="100000">
                    <a:srgbClr val="96AB94"/>
                  </a:gs>
                </a:gsLst>
                <a:lin ang="5400000" scaled="0"/>
                <a:tileRect/>
              </a:grad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IN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US" dirty="0" smtClean="0"/>
              </a:p>
              <a:p>
                <a:pPr algn="just"/>
                <a:r>
                  <a:rPr lang="en-US" dirty="0" smtClean="0"/>
                  <a:t>If </a:t>
                </a:r>
                <a:r>
                  <a:rPr lang="en-US" dirty="0"/>
                  <a:t>events are dependent, then their probability is expressed by conditional probability. The probability that </a:t>
                </a:r>
                <a:r>
                  <a:rPr lang="en-US" i="1" dirty="0"/>
                  <a:t>A</a:t>
                </a:r>
                <a:r>
                  <a:rPr lang="en-US" dirty="0"/>
                  <a:t> occurs given that </a:t>
                </a:r>
                <a:r>
                  <a:rPr lang="en-US" i="1" dirty="0"/>
                  <a:t>B</a:t>
                </a:r>
                <a:r>
                  <a:rPr lang="en-US" dirty="0"/>
                  <a:t> </a:t>
                </a:r>
                <a:r>
                  <a:rPr lang="en-US" dirty="0" smtClean="0"/>
                  <a:t>is </a:t>
                </a:r>
                <a:r>
                  <a:rPr lang="en-US" dirty="0"/>
                  <a:t>denoted by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</a:t>
                </a:r>
              </a:p>
              <a:p>
                <a:pPr algn="just"/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Suppose, </a:t>
                </a:r>
                <a:r>
                  <a:rPr lang="en-IN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:r>
                  <a:rPr lang="en-IN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two events associated with a random experiment. The probability of </a:t>
                </a:r>
                <a:r>
                  <a:rPr lang="en-IN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under the condition that </a:t>
                </a:r>
                <a:r>
                  <a:rPr lang="en-IN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has already occurred and </a:t>
                </a:r>
                <a14:m>
                  <m:oMath xmlns:m="http://schemas.openxmlformats.org/officeDocument/2006/math">
                    <m:r>
                      <a:rPr lang="en-IN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IN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IN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IN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)≠0</m:t>
                    </m:r>
                  </m:oMath>
                </a14:m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given by </a:t>
                </a:r>
              </a:p>
              <a:p>
                <a:pPr algn="just"/>
                <a:endParaRPr lang="en-IN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IN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Number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of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events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in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which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are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favourable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to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Number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of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events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in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den>
                      </m:f>
                    </m:oMath>
                  </m:oMathPara>
                </a14:m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IN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Number</m:t>
                          </m:r>
                          <m: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of</m:t>
                          </m:r>
                          <m: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events</m:t>
                          </m:r>
                          <m: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favourable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to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Number</m:t>
                          </m:r>
                          <m: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of</m:t>
                          </m:r>
                          <m: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events</m:t>
                          </m:r>
                          <m: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favourable</m:t>
                          </m:r>
                          <m: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to</m:t>
                          </m:r>
                          <m:r>
                            <a:rPr lang="en-IN" i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I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den>
                      </m:f>
                    </m:oMath>
                  </m:oMathPara>
                </a14:m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IN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endParaRPr lang="en-IN" i="1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  <m: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IN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IN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IN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US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746" y="1641504"/>
                <a:ext cx="8037127" cy="475929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ounded Rectangle 16"/>
          <p:cNvSpPr/>
          <p:nvPr/>
        </p:nvSpPr>
        <p:spPr>
          <a:xfrm>
            <a:off x="699747" y="1624092"/>
            <a:ext cx="8037126" cy="480060"/>
          </a:xfrm>
          <a:prstGeom prst="round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Definition 8.2: </a:t>
            </a:r>
            <a:r>
              <a:rPr lang="en-US" sz="2000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Conditional Probability</a:t>
            </a:r>
            <a:endParaRPr lang="en-IN" sz="2000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623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Today’s discussion…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078" y="1935480"/>
            <a:ext cx="8501751" cy="4389120"/>
          </a:xfrm>
        </p:spPr>
        <p:txBody>
          <a:bodyPr>
            <a:noAutofit/>
          </a:bodyPr>
          <a:lstStyle/>
          <a:p>
            <a:r>
              <a:rPr lang="en-US" sz="2000" dirty="0" smtClean="0">
                <a:cs typeface="Times New Roman" pitchFamily="18" charset="0"/>
              </a:rPr>
              <a:t>Introduction to Classification</a:t>
            </a:r>
          </a:p>
          <a:p>
            <a:pPr lvl="8"/>
            <a:endParaRPr lang="en-US" sz="800" dirty="0" smtClean="0">
              <a:cs typeface="Times New Roman" pitchFamily="18" charset="0"/>
            </a:endParaRPr>
          </a:p>
          <a:p>
            <a:r>
              <a:rPr lang="en-US" sz="2000" dirty="0" smtClean="0">
                <a:cs typeface="Times New Roman" pitchFamily="18" charset="0"/>
              </a:rPr>
              <a:t>Classification Techniques</a:t>
            </a:r>
          </a:p>
          <a:p>
            <a:pPr lvl="1"/>
            <a:r>
              <a:rPr lang="en-US" sz="1800" dirty="0" smtClean="0">
                <a:cs typeface="Times New Roman" pitchFamily="18" charset="0"/>
              </a:rPr>
              <a:t>Supervised and unsupervised classification</a:t>
            </a:r>
          </a:p>
          <a:p>
            <a:pPr lvl="8"/>
            <a:endParaRPr lang="en-US" sz="800" dirty="0" smtClean="0">
              <a:cs typeface="Times New Roman" pitchFamily="18" charset="0"/>
            </a:endParaRPr>
          </a:p>
          <a:p>
            <a:r>
              <a:rPr lang="en-US" sz="2000" dirty="0" smtClean="0">
                <a:cs typeface="Times New Roman" pitchFamily="18" charset="0"/>
              </a:rPr>
              <a:t>Formal statement of supervised classification technique</a:t>
            </a:r>
          </a:p>
          <a:p>
            <a:pPr lvl="8"/>
            <a:endParaRPr lang="en-US" sz="800" dirty="0" smtClean="0">
              <a:cs typeface="Times New Roman" pitchFamily="18" charset="0"/>
            </a:endParaRPr>
          </a:p>
          <a:p>
            <a:r>
              <a:rPr lang="en-US" sz="2000" dirty="0" smtClean="0">
                <a:cs typeface="Times New Roman" pitchFamily="18" charset="0"/>
              </a:rPr>
              <a:t>Bayesian Classifier</a:t>
            </a:r>
          </a:p>
          <a:p>
            <a:pPr lvl="1"/>
            <a:r>
              <a:rPr lang="en-US" sz="1800" dirty="0" smtClean="0">
                <a:ea typeface="+mj-ea"/>
                <a:cs typeface="Times New Roman" pitchFamily="18" charset="0"/>
              </a:rPr>
              <a:t>Principle of Bayesian classifier</a:t>
            </a:r>
          </a:p>
          <a:p>
            <a:pPr lvl="1"/>
            <a:r>
              <a:rPr lang="en-US" sz="1800" dirty="0" smtClean="0">
                <a:ea typeface="+mj-ea"/>
                <a:cs typeface="Times New Roman" pitchFamily="18" charset="0"/>
              </a:rPr>
              <a:t>Bayes’ theorem of probability</a:t>
            </a:r>
          </a:p>
          <a:p>
            <a:pPr lvl="7"/>
            <a:endParaRPr lang="en-US" sz="1000" dirty="0" smtClean="0">
              <a:ea typeface="+mj-ea"/>
              <a:cs typeface="Times New Roman" pitchFamily="18" charset="0"/>
            </a:endParaRPr>
          </a:p>
          <a:p>
            <a:r>
              <a:rPr lang="en-US" sz="2000" dirty="0" smtClean="0">
                <a:ea typeface="+mj-ea"/>
                <a:cs typeface="Times New Roman" pitchFamily="18" charset="0"/>
              </a:rPr>
              <a:t>Naïve Bayesian Classifier</a:t>
            </a:r>
            <a:endParaRPr lang="en-US" sz="300" dirty="0" smtClean="0"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3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411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851872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Conditional Probability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13290" y="6173477"/>
            <a:ext cx="780124" cy="365125"/>
          </a:xfrm>
        </p:spPr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30</a:t>
            </a:fld>
            <a:endParaRPr lang="en-IN" dirty="0">
              <a:solidFill>
                <a:srgbClr val="04617B">
                  <a:shade val="9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699745" y="1401475"/>
                <a:ext cx="8037127" cy="5326985"/>
              </a:xfrm>
              <a:prstGeom prst="rect">
                <a:avLst/>
              </a:prstGeom>
              <a:gradFill flip="none" rotWithShape="1">
                <a:gsLst>
                  <a:gs pos="0">
                    <a:srgbClr val="8488C4"/>
                  </a:gs>
                  <a:gs pos="53000">
                    <a:srgbClr val="D4DEFF"/>
                  </a:gs>
                  <a:gs pos="83000">
                    <a:srgbClr val="D4DEFF"/>
                  </a:gs>
                  <a:gs pos="100000">
                    <a:srgbClr val="96AB94"/>
                  </a:gs>
                </a:gsLst>
                <a:lin ang="5400000" scaled="0"/>
                <a:tileRect/>
              </a:grad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IN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US" dirty="0" smtClean="0"/>
              </a:p>
              <a:p>
                <a:pPr algn="just"/>
                <a:endParaRPr lang="en-US" dirty="0"/>
              </a:p>
              <a:p>
                <a:pPr algn="just"/>
                <a:endParaRPr lang="en-US" dirty="0" smtClean="0"/>
              </a:p>
              <a:p>
                <a:r>
                  <a:rPr lang="en-IN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∩</m:t>
                        </m:r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</m:d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</m:d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e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</m:d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      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𝑖𝑓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</m:d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≠0</m:t>
                    </m:r>
                  </m:oMath>
                </a14:m>
                <a:endParaRPr lang="en-US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IN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IN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          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∩</m:t>
                        </m:r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</m:d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</m:d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e>
                        <m:r>
                          <a:rPr lang="en-I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</m:d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      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𝑖𝑓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𝐵</m:t>
                    </m:r>
                    <m:r>
                      <a:rPr lang="en-IN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)≠0</m:t>
                    </m:r>
                  </m:oMath>
                </a14:m>
                <a:endParaRPr lang="en-IN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IN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endParaRPr lang="en-IN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IN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 three events </a:t>
                </a:r>
                <a:r>
                  <a:rPr lang="en-IN" i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IN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IN" i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IN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:r>
                  <a:rPr lang="en-IN" i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IN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 </a:t>
                </a:r>
                <a:endParaRPr lang="en-IN" sz="9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IN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endParaRPr lang="en-US" i="1" dirty="0" smtClean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∩</m:t>
                          </m:r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∩</m:t>
                          </m:r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</m:d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e>
                      </m:d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e>
                      </m:d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e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</m:t>
                          </m:r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∩</m:t>
                          </m:r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e>
                      </m:d>
                    </m:oMath>
                  </m:oMathPara>
                </a14:m>
                <a:endParaRPr lang="en-IN" i="1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 </a:t>
                </a:r>
                <a:r>
                  <a:rPr lang="en-US" i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US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events </a:t>
                </a:r>
                <a:r>
                  <a:rPr lang="en-US" i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i="1" baseline="-250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i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A</a:t>
                </a:r>
                <a:r>
                  <a:rPr lang="en-US" i="1" baseline="-250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i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…, A</a:t>
                </a:r>
                <a:r>
                  <a:rPr lang="en-US" i="1" baseline="-250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  </a:t>
                </a:r>
                <a:r>
                  <a:rPr lang="en-US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if </a:t>
                </a:r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all events are mutually independent to each </a:t>
                </a:r>
                <a:r>
                  <a:rPr lang="en-US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other</a:t>
                </a:r>
              </a:p>
              <a:p>
                <a:endParaRPr lang="en-IN" sz="1000" i="1" baseline="-25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IN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  <a:endParaRPr lang="en-US" i="1" dirty="0" smtClean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∩ …………∩</m:t>
                          </m:r>
                          <m:sSub>
                            <m:sSubPr>
                              <m:ctrlP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…………</m:t>
                      </m:r>
                      <m:r>
                        <a:rPr lang="en-IN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IN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IN" i="1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b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Note:</a:t>
                </a:r>
              </a:p>
              <a:p>
                <a:pPr marL="53975" indent="0">
                  <a:buNone/>
                </a:pPr>
                <a14:m>
                  <m:oMath xmlns:m="http://schemas.openxmlformats.org/officeDocument/2006/math">
                    <m:r>
                      <a:rPr lang="en-US" b="0" i="0" smtClean="0">
                        <a:solidFill>
                          <a:srgbClr val="0B5ED7"/>
                        </a:solidFill>
                        <a:latin typeface="Cambria Math"/>
                      </a:rPr>
                      <m:t>                                   </m:t>
                    </m:r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>
                    <a:solidFill>
                      <a:srgbClr val="0B5ED7"/>
                    </a:solidFill>
                  </a:rPr>
                  <a:t>	</a:t>
                </a:r>
                <a:r>
                  <a:rPr lang="en-US" dirty="0" smtClean="0">
                    <a:solidFill>
                      <a:srgbClr val="0B5ED7"/>
                    </a:solidFill>
                  </a:rPr>
                  <a:t>if </a:t>
                </a:r>
                <a:r>
                  <a:rPr lang="en-US" dirty="0">
                    <a:solidFill>
                      <a:srgbClr val="0B5ED7"/>
                    </a:solidFill>
                  </a:rPr>
                  <a:t>events are </a:t>
                </a:r>
                <a:r>
                  <a:rPr lang="en-US" b="1" dirty="0">
                    <a:solidFill>
                      <a:srgbClr val="0B5ED7"/>
                    </a:solidFill>
                  </a:rPr>
                  <a:t>mutually exclusive</a:t>
                </a:r>
              </a:p>
              <a:p>
                <a:pPr marL="53975" indent="0">
                  <a:buNone/>
                </a:pPr>
                <a:r>
                  <a:rPr lang="en-US" dirty="0">
                    <a:solidFill>
                      <a:srgbClr val="0B5ED7"/>
                    </a:solidFill>
                  </a:rPr>
                  <a:t>		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0B5ED7"/>
                    </a:solidFill>
                  </a:rPr>
                  <a:t>    </a:t>
                </a:r>
                <a:r>
                  <a:rPr lang="en-US" dirty="0" smtClean="0">
                    <a:solidFill>
                      <a:srgbClr val="0B5ED7"/>
                    </a:solidFill>
                  </a:rPr>
                  <a:t>   if </a:t>
                </a:r>
                <a:r>
                  <a:rPr lang="en-US" i="1" dirty="0">
                    <a:solidFill>
                      <a:srgbClr val="0B5ED7"/>
                    </a:solidFill>
                  </a:rPr>
                  <a:t>A</a:t>
                </a:r>
                <a:r>
                  <a:rPr lang="en-US" dirty="0">
                    <a:solidFill>
                      <a:srgbClr val="0B5ED7"/>
                    </a:solidFill>
                  </a:rPr>
                  <a:t> and </a:t>
                </a:r>
                <a:r>
                  <a:rPr lang="en-US" i="1" dirty="0">
                    <a:solidFill>
                      <a:srgbClr val="0B5ED7"/>
                    </a:solidFill>
                  </a:rPr>
                  <a:t>B</a:t>
                </a:r>
                <a:r>
                  <a:rPr lang="en-US" dirty="0">
                    <a:solidFill>
                      <a:srgbClr val="0B5ED7"/>
                    </a:solidFill>
                  </a:rPr>
                  <a:t> are </a:t>
                </a:r>
                <a:r>
                  <a:rPr lang="en-US" b="1" dirty="0">
                    <a:solidFill>
                      <a:srgbClr val="0B5ED7"/>
                    </a:solidFill>
                  </a:rPr>
                  <a:t>independent</a:t>
                </a:r>
              </a:p>
              <a:p>
                <a:pPr marL="53975" indent="0">
                  <a:buNone/>
                </a:pPr>
                <a:r>
                  <a:rPr lang="en-US" dirty="0">
                    <a:solidFill>
                      <a:srgbClr val="0B5ED7"/>
                    </a:solidFill>
                  </a:rPr>
                  <a:t>		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e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b="1" i="1" dirty="0">
                    <a:solidFill>
                      <a:srgbClr val="0B5ED7"/>
                    </a:solidFill>
                  </a:rPr>
                  <a:t> </a:t>
                </a:r>
                <a:r>
                  <a:rPr lang="en-US" dirty="0">
                    <a:solidFill>
                      <a:srgbClr val="0B5ED7"/>
                    </a:solidFill>
                  </a:rPr>
                  <a:t>otherwise</a:t>
                </a:r>
                <a:r>
                  <a:rPr lang="en-US" b="1" dirty="0">
                    <a:solidFill>
                      <a:srgbClr val="0B5ED7"/>
                    </a:solidFill>
                  </a:rPr>
                  <a:t>,</a:t>
                </a:r>
              </a:p>
              <a:p>
                <a:pPr marL="53975" indent="0">
                  <a:buNone/>
                </a:pPr>
                <a:r>
                  <a:rPr lang="en-US" b="1" dirty="0">
                    <a:solidFill>
                      <a:srgbClr val="0B5ED7"/>
                    </a:solidFill>
                  </a:rPr>
                  <a:t>		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</m:t>
                        </m:r>
                        <m:r>
                          <a:rPr lang="en-US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</m:t>
                        </m:r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</m:e>
                    </m:d>
                    <m:r>
                      <a:rPr lang="en-US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r>
                      <a:rPr lang="en-US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a:rPr lang="en-US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∩</m:t>
                    </m:r>
                    <m:r>
                      <m:rPr>
                        <m:sty m:val="p"/>
                      </m:rPr>
                      <a:rPr lang="en-US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b="1" dirty="0">
                  <a:solidFill>
                    <a:srgbClr val="0B5ED7"/>
                  </a:solidFill>
                </a:endParaRPr>
              </a:p>
              <a:p>
                <a:endParaRPr lang="en-IN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IN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IN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US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745" y="1401475"/>
                <a:ext cx="8037127" cy="532698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/>
          <p:cNvSpPr/>
          <p:nvPr/>
        </p:nvSpPr>
        <p:spPr>
          <a:xfrm>
            <a:off x="699746" y="1384061"/>
            <a:ext cx="8037126" cy="503719"/>
          </a:xfrm>
          <a:prstGeom prst="round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Corollary 8.1: </a:t>
            </a:r>
            <a:r>
              <a:rPr lang="en-US" sz="2000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Conditional Probability</a:t>
            </a:r>
            <a:endParaRPr lang="en-IN" sz="2000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37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928072"/>
          </a:xfrm>
        </p:spPr>
        <p:txBody>
          <a:bodyPr>
            <a:normAutofit/>
          </a:bodyPr>
          <a:lstStyle/>
          <a:p>
            <a:pPr algn="just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Conditional Probability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just"/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 algn="just"/>
              <a:t>31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347054" y="1485004"/>
                <a:ext cx="8546359" cy="5060576"/>
              </a:xfrm>
            </p:spPr>
            <p:txBody>
              <a:bodyPr>
                <a:normAutofit fontScale="92500" lnSpcReduction="10000"/>
              </a:bodyPr>
              <a:lstStyle/>
              <a:p>
                <a:pPr marL="396875" indent="-342900" algn="just"/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Generalization of Conditional Probability:    </a:t>
                </a:r>
                <a:endParaRPr lang="en-US" sz="2000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53975" indent="0">
                  <a:buNone/>
                </a:pPr>
                <a:endParaRPr lang="en-US" sz="2000" dirty="0" smtClean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739775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</m:t>
                      </m:r>
                      <m:d>
                        <m:d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</m:e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B</m:t>
                          </m:r>
                        </m:e>
                      </m:d>
                      <m:r>
                        <a:rPr lang="en-US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B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B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B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B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000" dirty="0" smtClean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53975" indent="0"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    </a:t>
                </a:r>
              </a:p>
              <a:p>
                <a:pPr marL="739775" indent="0">
                  <a:buNone/>
                </a:pPr>
                <a:r>
                  <a:rPr lang="en-US" sz="24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          </a:t>
                </a:r>
                <a14:m>
                  <m:oMath xmlns:m="http://schemas.openxmlformats.org/officeDocument/2006/math">
                    <m:r>
                      <a:rPr lang="en-US" sz="24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)∙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   	∵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</m:t>
                        </m:r>
                        <m:r>
                          <a:rPr lang="en-US" sz="18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</m:t>
                        </m:r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</m:e>
                    </m:d>
                    <m: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r>
                      <m:rPr>
                        <m:sty m:val="p"/>
                      </m:rP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P(A)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r>
                      <m:rPr>
                        <m:sty m:val="p"/>
                      </m:rP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a:rPr lang="en-US" sz="18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P(B) </a:t>
                </a:r>
                <a:endParaRPr lang="en-US" sz="24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53975" indent="0"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 </a:t>
                </a:r>
                <a:endParaRPr lang="en-US" sz="2000" dirty="0" smtClean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53975" indent="0">
                  <a:buNone/>
                </a:pPr>
                <a:r>
                  <a:rPr lang="en-US" sz="2000" dirty="0" smtClean="0"/>
                  <a:t>By </a:t>
                </a:r>
                <a:r>
                  <a:rPr lang="en-US" sz="2000" dirty="0"/>
                  <a:t>the law of total probability : P(B)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d>
                      <m:dPr>
                        <m:begChr m:val="["/>
                        <m:endChr m:val="]"/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B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∩</m:t>
                            </m:r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</m:t>
                            </m:r>
                          </m:e>
                        </m:d>
                        <m: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∪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B</m:t>
                            </m:r>
                            <m:r>
                              <a:rPr lang="en-US" sz="2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∩</m:t>
                            </m:r>
                            <m:acc>
                              <m:accPr>
                                <m:chr m:val="̅"/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sty m:val="p"/>
                                  </m:rPr>
                                  <a:rPr lang="en-US" sz="20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A</m:t>
                                </m:r>
                              </m:e>
                            </m:acc>
                          </m:e>
                        </m:d>
                      </m:e>
                    </m:d>
                    <m:r>
                      <a:rPr lang="en-US" sz="2000" b="0" i="0" smtClean="0">
                        <a:latin typeface="Cambria Math"/>
                        <a:ea typeface="Cambria Math" panose="02040503050406030204" pitchFamily="18" charset="0"/>
                      </a:rPr>
                      <m:t>,</m:t>
                    </m:r>
                    <m:r>
                      <m:rPr>
                        <m:nor/>
                      </m:rPr>
                      <a:rPr lang="en-US" sz="2000" b="0" i="0" smtClean="0">
                        <a:latin typeface="Cambria Math"/>
                        <a:ea typeface="Cambria Math" panose="02040503050406030204" pitchFamily="18" charset="0"/>
                      </a:rPr>
                      <m:t>where</m:t>
                    </m:r>
                    <m:r>
                      <m:rPr>
                        <m:nor/>
                      </m:rPr>
                      <a:rPr lang="en-US" sz="2000" b="0" i="0" smtClean="0">
                        <a:latin typeface="Cambria Math"/>
                        <a:ea typeface="Cambria Math" panose="02040503050406030204" pitchFamily="18" charset="0"/>
                      </a:rPr>
                      <m:t> </m:t>
                    </m:r>
                    <m:acc>
                      <m:accPr>
                        <m:chr m:val="̅"/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</m:t>
                        </m:r>
                      </m:e>
                    </m:acc>
                    <m:r>
                      <m:rPr>
                        <m:nor/>
                      </m:rPr>
                      <a:rPr lang="en-US" sz="2000" dirty="0"/>
                      <m:t> </m:t>
                    </m:r>
                    <m:r>
                      <m:rPr>
                        <m:nor/>
                      </m:rPr>
                      <a:rPr lang="en-US" sz="2000" dirty="0"/>
                      <m:t>denotes</m:t>
                    </m:r>
                    <m:r>
                      <m:rPr>
                        <m:nor/>
                      </m:rPr>
                      <a:rPr lang="en-US" sz="2000" dirty="0"/>
                      <m:t> </m:t>
                    </m:r>
                    <m:r>
                      <m:rPr>
                        <m:nor/>
                      </m:rPr>
                      <a:rPr lang="en-US" sz="2000" dirty="0"/>
                      <m:t>the</m:t>
                    </m:r>
                    <m:r>
                      <m:rPr>
                        <m:nor/>
                      </m:rPr>
                      <a:rPr lang="en-US" sz="2000" dirty="0"/>
                      <m:t> </m:t>
                    </m:r>
                    <m:r>
                      <m:rPr>
                        <m:nor/>
                      </m:rPr>
                      <a:rPr lang="en-US" sz="2000" dirty="0"/>
                      <m:t>compliment</m:t>
                    </m:r>
                    <m:r>
                      <m:rPr>
                        <m:nor/>
                      </m:rPr>
                      <a:rPr lang="en-US" sz="2000" dirty="0"/>
                      <m:t> </m:t>
                    </m:r>
                    <m:r>
                      <m:rPr>
                        <m:nor/>
                      </m:rPr>
                      <a:rPr lang="en-US" sz="2000" dirty="0"/>
                      <m:t>of</m:t>
                    </m:r>
                    <m:r>
                      <m:rPr>
                        <m:nor/>
                      </m:rPr>
                      <a:rPr lang="en-US" sz="2000" dirty="0"/>
                      <m:t> </m:t>
                    </m:r>
                    <m:r>
                      <m:rPr>
                        <m:nor/>
                      </m:rPr>
                      <a:rPr lang="en-US" sz="2000" dirty="0"/>
                      <m:t>event</m:t>
                    </m:r>
                    <m:r>
                      <m:rPr>
                        <m:nor/>
                      </m:rPr>
                      <a:rPr lang="en-US" sz="2000" dirty="0"/>
                      <m:t> </m:t>
                    </m:r>
                    <m:r>
                      <m:rPr>
                        <m:nor/>
                      </m:rPr>
                      <a:rPr lang="en-US" sz="2000" dirty="0"/>
                      <m:t>A</m:t>
                    </m:r>
                    <m:r>
                      <m:rPr>
                        <m:nor/>
                      </m:rPr>
                      <a:rPr lang="en-US" sz="2000" b="0" i="0" dirty="0" smtClean="0"/>
                      <m:t>. </m:t>
                    </m:r>
                    <m:r>
                      <m:rPr>
                        <m:nor/>
                      </m:rPr>
                      <a:rPr lang="en-US" sz="2000" b="0" i="0" dirty="0" smtClean="0"/>
                      <m:t>Thus</m:t>
                    </m:r>
                    <m:r>
                      <m:rPr>
                        <m:nor/>
                      </m:rPr>
                      <a:rPr lang="en-US" sz="2000" b="0" i="0" dirty="0" smtClean="0"/>
                      <m:t>, </m:t>
                    </m:r>
                  </m:oMath>
                </a14:m>
                <a:endParaRPr lang="en-US" sz="2000" dirty="0"/>
              </a:p>
              <a:p>
                <a:pPr marL="53975" indent="0">
                  <a:buNone/>
                </a:pPr>
                <a:endParaRPr lang="en-US" sz="2000" dirty="0"/>
              </a:p>
              <a:p>
                <a:pPr marL="739775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</m:e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B</m:t>
                          </m:r>
                        </m:e>
                      </m:d>
                      <m:r>
                        <a:rPr lang="en-US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B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B</m:t>
                                  </m:r>
                                  <m:r>
                                    <a:rPr lang="en-US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∩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A</m:t>
                                  </m:r>
                                </m:e>
                              </m:d>
                              <m:r>
                                <a:rPr lang="en-US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∪</m:t>
                              </m:r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B</m:t>
                                  </m:r>
                                  <m:r>
                                    <a:rPr lang="en-US" sz="2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∩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A</m:t>
                                      </m:r>
                                    </m:e>
                                  </m:acc>
                                </m:e>
                              </m:d>
                            </m:e>
                          </m:d>
                        </m:den>
                      </m:f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53975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739775" indent="-685800">
                  <a:buNone/>
                </a:pPr>
                <a:r>
                  <a:rPr lang="en-US" sz="2000" b="1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                         </a:t>
                </a:r>
                <a14:m>
                  <m:oMath xmlns:m="http://schemas.openxmlformats.org/officeDocument/2006/math">
                    <m:r>
                      <a:rPr lang="en-US" sz="2400" b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B</m:t>
                            </m:r>
                          </m:e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</m:t>
                            </m:r>
                          </m:e>
                        </m:d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B</m:t>
                            </m:r>
                          </m:e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</m:t>
                            </m:r>
                          </m:e>
                        </m:d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</m:t>
                        </m:r>
                        <m:d>
                          <m:d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</m:t>
                            </m:r>
                          </m:e>
                        </m:d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│</m:t>
                        </m:r>
                        <m:acc>
                          <m:accPr>
                            <m:chr m:val="̅"/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</m:t>
                            </m:r>
                          </m:e>
                        </m:acc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)∙</m:t>
                        </m:r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</m:t>
                        </m:r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̅"/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sz="2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</m:t>
                            </m:r>
                          </m:e>
                        </m:acc>
                        <m: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20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		</a:t>
                </a:r>
              </a:p>
              <a:p>
                <a:pPr marL="396875" indent="-342900" algn="just"/>
                <a:endParaRPr lang="en-US" sz="20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47054" y="1485004"/>
                <a:ext cx="8546359" cy="5060576"/>
              </a:xfrm>
              <a:blipFill rotWithShape="1">
                <a:blip r:embed="rId2"/>
                <a:stretch>
                  <a:fillRect l="-71" t="-120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459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Conditional Probability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32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68078" y="1592580"/>
                <a:ext cx="8630202" cy="4732020"/>
              </a:xfrm>
            </p:spPr>
            <p:txBody>
              <a:bodyPr>
                <a:normAutofit/>
              </a:bodyPr>
              <a:lstStyle/>
              <a:p>
                <a:pPr marL="53975" indent="0" algn="just">
                  <a:buNone/>
                </a:pPr>
                <a:endParaRPr lang="en-US" sz="2000" dirty="0" smtClean="0"/>
              </a:p>
              <a:p>
                <a:pPr marL="53975" indent="0" algn="just">
                  <a:buNone/>
                </a:pPr>
                <a:r>
                  <a:rPr lang="en-US" sz="2000" dirty="0" smtClean="0"/>
                  <a:t>    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In general, </a:t>
                </a:r>
                <a:endParaRPr lang="en-US" sz="20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53975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</m:t>
                      </m:r>
                      <m:d>
                        <m:d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</m:e>
                        <m:e>
                          <m:r>
                            <m:rPr>
                              <m:sty m:val="p"/>
                            </m:rPr>
                            <a:rPr lang="en-US" sz="20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D</m:t>
                          </m:r>
                        </m:e>
                      </m:d>
                      <m:r>
                        <a:rPr lang="en-US" sz="200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</m:t>
                              </m:r>
                            </m:e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</m:t>
                              </m:r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</m:t>
                              </m:r>
                            </m:e>
                          </m:d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</m:t>
                              </m:r>
                            </m:e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</m:t>
                              </m:r>
                            </m:e>
                          </m:d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B</m:t>
                              </m:r>
                            </m:e>
                          </m:d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D</m:t>
                              </m:r>
                            </m:e>
                            <m: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B</m:t>
                              </m:r>
                            </m:e>
                          </m:d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P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D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│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</m:t>
                          </m:r>
                          <m:r>
                            <a:rPr lang="en-US" sz="2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000" dirty="0" smtClean="0">
                  <a:solidFill>
                    <a:schemeClr val="tx1"/>
                  </a:solidFill>
                </a:endParaRPr>
              </a:p>
              <a:p>
                <a:pPr marL="53975" indent="0" algn="ctr"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</a:rPr>
                  <a:t>				 </a:t>
                </a: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8078" y="1592580"/>
                <a:ext cx="8630202" cy="4732020"/>
              </a:xfr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6324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33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04948" y="260648"/>
            <a:ext cx="8425339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Total Probability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Slide Number Placeholder 5"/>
          <p:cNvSpPr txBox="1">
            <a:spLocks/>
          </p:cNvSpPr>
          <p:nvPr/>
        </p:nvSpPr>
        <p:spPr>
          <a:xfrm>
            <a:off x="8113290" y="6356357"/>
            <a:ext cx="780124" cy="365125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US"/>
            </a:defPPr>
            <a:lvl1pPr marL="0" algn="r" defTabSz="914400" rtl="0" eaLnBrk="1" latinLnBrk="0" hangingPunct="1">
              <a:defRPr kumimoji="0" sz="1200" kern="1200">
                <a:solidFill>
                  <a:schemeClr val="tx2">
                    <a:shade val="9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33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760706" y="1764541"/>
                <a:ext cx="8037127" cy="2306712"/>
              </a:xfrm>
              <a:prstGeom prst="rect">
                <a:avLst/>
              </a:prstGeom>
              <a:gradFill flip="none" rotWithShape="1">
                <a:gsLst>
                  <a:gs pos="0">
                    <a:srgbClr val="8488C4"/>
                  </a:gs>
                  <a:gs pos="53000">
                    <a:srgbClr val="D4DEFF"/>
                  </a:gs>
                  <a:gs pos="83000">
                    <a:srgbClr val="D4DEFF"/>
                  </a:gs>
                  <a:gs pos="100000">
                    <a:srgbClr val="96AB94"/>
                  </a:gs>
                </a:gsLst>
                <a:lin ang="5400000" scaled="0"/>
                <a:tileRect/>
              </a:grad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IN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IN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IN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IN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,……</m:t>
                    </m:r>
                    <m:sSub>
                      <m:sSubPr>
                        <m:ctrlPr>
                          <a:rPr lang="en-IN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be </a:t>
                </a:r>
                <a:r>
                  <a:rPr lang="en-IN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mutually exclusive and exhaustive events associated with a random experiment. If </a:t>
                </a:r>
                <a:r>
                  <a:rPr lang="en-IN" i="1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any event which occurs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IN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𝑜𝑟</m:t>
                    </m:r>
                    <m:r>
                      <a:rPr lang="en-IN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IN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𝑜𝑟</m:t>
                    </m:r>
                    <m:r>
                      <a:rPr lang="en-IN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……</m:t>
                    </m:r>
                    <m:sSub>
                      <m:sSubPr>
                        <m:ctrlP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then</a:t>
                </a:r>
                <a:endParaRPr lang="en-IN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IN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IN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IN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IN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IN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sSub>
                            <m:sSubPr>
                              <m:ctrlPr>
                                <a:rPr lang="en-IN" i="1" dirty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 dirty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IN" i="1" dirty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IN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N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i="1" dirty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 dirty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IN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IN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IN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sSub>
                            <m:sSubPr>
                              <m:ctrlPr>
                                <a:rPr lang="en-IN" i="1" dirty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 dirty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IN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IN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+………….+</m:t>
                      </m:r>
                      <m:r>
                        <a:rPr lang="en-IN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i="1" dirty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i="1" dirty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IN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IN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IN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IN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IN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IN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IN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IN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US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706" y="1764541"/>
                <a:ext cx="8037127" cy="2306712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ounded Rectangle 9"/>
          <p:cNvSpPr/>
          <p:nvPr/>
        </p:nvSpPr>
        <p:spPr>
          <a:xfrm>
            <a:off x="760707" y="1763458"/>
            <a:ext cx="8037126" cy="480060"/>
          </a:xfrm>
          <a:prstGeom prst="round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Definition 8.3: </a:t>
            </a:r>
            <a:r>
              <a:rPr lang="en-US" sz="2000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Total Probability</a:t>
            </a:r>
            <a:endParaRPr lang="en-IN" sz="2000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022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4948" y="1521823"/>
                <a:ext cx="8425339" cy="438912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IN" sz="2000" b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Example</a:t>
                </a:r>
                <a:r>
                  <a:rPr lang="en-IN" sz="2000" b="1" dirty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IN" sz="2000" b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8.3 </a:t>
                </a:r>
              </a:p>
              <a:p>
                <a:pPr marL="0" indent="0">
                  <a:buNone/>
                </a:pP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A bag contains 4 red and 3 black balls. A second bag contains 2 red and 4 black balls. One bag is selected at random. From the selected bag, one ball is drawn. What is the probability that the ball drawn is red?</a:t>
                </a:r>
              </a:p>
              <a:p>
                <a:pPr marL="0" indent="0">
                  <a:buNone/>
                </a:pPr>
                <a:endParaRPr lang="en-IN" sz="1800" dirty="0">
                  <a:solidFill>
                    <a:srgbClr val="0B5ED7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This problem can be answered using the concept of </a:t>
                </a:r>
                <a:r>
                  <a:rPr lang="en-IN" sz="1800" dirty="0" smtClean="0">
                    <a:solidFill>
                      <a:srgbClr val="A5002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Total Probability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IN" sz="1800" b="0" i="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Selecting bag </a:t>
                </a:r>
                <a:r>
                  <a:rPr lang="en-IN" sz="1800" b="0" i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IN" sz="180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IN" sz="1800" i="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Selecting bag </a:t>
                </a:r>
                <a:r>
                  <a:rPr lang="en-IN" sz="1800" i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IN" sz="1800" b="0" i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IN" sz="1800" i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 </a:t>
                </a:r>
              </a:p>
              <a:p>
                <a:pPr marL="0" indent="0">
                  <a:buNone/>
                </a:pPr>
                <a:r>
                  <a:rPr lang="en-IN" sz="1800" b="0" i="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A </a:t>
                </a:r>
                <a:r>
                  <a:rPr lang="en-IN" sz="1800" i="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= </a:t>
                </a:r>
                <a:r>
                  <a:rPr lang="en-IN" sz="1800" b="0" i="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Drawing the red ball</a:t>
                </a:r>
              </a:p>
              <a:p>
                <a:pPr marL="0" indent="0">
                  <a:buNone/>
                </a:pPr>
                <a:endParaRPr lang="en-IN" sz="1800" u="sng" dirty="0">
                  <a:solidFill>
                    <a:srgbClr val="0B5ED7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Thus, </a:t>
                </a:r>
                <a14:m>
                  <m:oMath xmlns:m="http://schemas.openxmlformats.org/officeDocument/2006/math"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</m:d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1800" b="0" i="1" smtClean="0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1800" b="0" i="1" smtClean="0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IN" sz="1800" b="0" i="1" smtClean="0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.</m:t>
                    </m:r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𝐴</m:t>
                        </m:r>
                        <m: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IN" sz="1800" i="1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IN" sz="1800" i="1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1800" i="1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IN" sz="1800" b="0" i="1" smtClean="0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.</m:t>
                    </m:r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𝐴</m:t>
                    </m:r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|</m:t>
                    </m:r>
                    <m:sSub>
                      <m:sSubPr>
                        <m:ctrlP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800" dirty="0" smtClean="0">
                  <a:solidFill>
                    <a:srgbClr val="0B5ED7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where, </a:t>
                </a:r>
                <a14:m>
                  <m:oMath xmlns:m="http://schemas.openxmlformats.org/officeDocument/2006/math">
                    <m:r>
                      <a:rPr lang="en-IN" sz="18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𝐴</m:t>
                        </m:r>
                        <m: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IN" sz="1800" i="1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IN" sz="1800" i="1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= Probability of drawing red ball when first bag has been chosen</a:t>
                </a:r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a</a:t>
                </a: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nd </a:t>
                </a:r>
                <a14:m>
                  <m:oMath xmlns:m="http://schemas.openxmlformats.org/officeDocument/2006/math">
                    <m:r>
                      <a:rPr lang="en-IN" sz="1800" b="0" i="0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      </m:t>
                    </m:r>
                    <m:r>
                      <a:rPr lang="en-IN" sz="18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𝐴</m:t>
                        </m:r>
                        <m: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IN" sz="1800" i="1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1800" i="1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IN" sz="1800" b="0" i="1" smtClean="0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Tahoma" panose="020B060403050404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= Probability </a:t>
                </a:r>
                <a:r>
                  <a:rPr lang="en-IN" sz="1800" dirty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of drawing red ball when </a:t>
                </a: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second </a:t>
                </a:r>
                <a:r>
                  <a:rPr lang="en-IN" sz="1800" dirty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bag has been </a:t>
                </a: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chosen</a:t>
                </a:r>
                <a:endParaRPr lang="en-IN" sz="1800" dirty="0">
                  <a:solidFill>
                    <a:srgbClr val="0B5ED7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800" b="1" u="sng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800" b="1" u="sng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800" b="1" u="sng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4948" y="1521823"/>
                <a:ext cx="8425339" cy="4389120"/>
              </a:xfrm>
              <a:blipFill rotWithShape="1">
                <a:blip r:embed="rId2"/>
                <a:stretch>
                  <a:fillRect l="-723" t="-69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34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04948" y="260648"/>
            <a:ext cx="8425339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Total Probability: An Example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843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4948" y="1521823"/>
                <a:ext cx="8425339" cy="438912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IN" sz="2000" b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Example 8.3:</a:t>
                </a:r>
                <a:r>
                  <a:rPr lang="en-IN" sz="20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A bag (Bag I) contains 4 red and 3 black balls. A second bag (Bag II) contains 2 red and 4 black balls.  You have chosen one ball at random. It is found as </a:t>
                </a:r>
                <a:r>
                  <a:rPr lang="en-IN" sz="1800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red</a:t>
                </a: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ball. What is the probability that the ball is chosen from Bag I?</a:t>
                </a:r>
              </a:p>
              <a:p>
                <a:pPr marL="0" indent="0">
                  <a:buNone/>
                </a:pPr>
                <a:endParaRPr lang="en-IN" sz="1800" dirty="0">
                  <a:solidFill>
                    <a:srgbClr val="0B5ED7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Here,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IN" sz="18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IN" sz="1800" b="0" i="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Selecting bag </a:t>
                </a:r>
                <a:r>
                  <a:rPr lang="en-IN" sz="1800" b="0" i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IN" sz="18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IN" sz="180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b="0" i="1" smtClean="0">
                        <a:solidFill>
                          <a:srgbClr val="0B5ED7"/>
                        </a:solidFill>
                        <a:latin typeface="Cambria Math"/>
                        <a:ea typeface="Tahoma" panose="020B0604030504040204" pitchFamily="34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IN" sz="1800" i="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Selecting bag </a:t>
                </a:r>
                <a:r>
                  <a:rPr lang="en-IN" sz="1800" i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IN" sz="1800" b="0" i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IN" sz="1800" i="1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 </a:t>
                </a:r>
              </a:p>
              <a:p>
                <a:pPr marL="0" indent="0">
                  <a:buNone/>
                </a:pPr>
                <a:r>
                  <a:rPr lang="en-IN" sz="1800" b="0" i="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A </a:t>
                </a:r>
                <a:r>
                  <a:rPr lang="en-IN" sz="1800" i="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= </a:t>
                </a:r>
                <a:r>
                  <a:rPr lang="en-IN" sz="1800" b="0" i="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Drawing the red ball</a:t>
                </a:r>
              </a:p>
              <a:p>
                <a:pPr marL="0" indent="0">
                  <a:buNone/>
                </a:pPr>
                <a:endParaRPr lang="en-IN" sz="1800" u="sng" dirty="0">
                  <a:solidFill>
                    <a:srgbClr val="0B5ED7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We are to determine P(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IN" sz="18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|A). Such a problem can be solved using </a:t>
                </a:r>
                <a:r>
                  <a:rPr lang="en-IN" sz="1800" dirty="0" smtClean="0">
                    <a:solidFill>
                      <a:srgbClr val="A50021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Bayes' theorem of probability</a:t>
                </a:r>
                <a:r>
                  <a:rPr lang="en-IN" sz="1800" dirty="0" smtClean="0">
                    <a:solidFill>
                      <a:srgbClr val="0B5ED7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.</a:t>
                </a:r>
                <a:endParaRPr lang="en-US" sz="1800" dirty="0">
                  <a:solidFill>
                    <a:srgbClr val="0B5ED7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800" b="1" u="sng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4948" y="1521823"/>
                <a:ext cx="8425339" cy="4389120"/>
              </a:xfrm>
              <a:blipFill rotWithShape="0">
                <a:blip r:embed="rId2"/>
                <a:stretch>
                  <a:fillRect l="-723" t="-833" r="-86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35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04948" y="260648"/>
            <a:ext cx="8425339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Reverse Probability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114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Bayes’ Theorem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36</a:t>
            </a:fld>
            <a:endParaRPr lang="en-IN" dirty="0">
              <a:solidFill>
                <a:srgbClr val="04617B">
                  <a:shade val="9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671442" y="1797198"/>
                <a:ext cx="8037127" cy="2607161"/>
              </a:xfrm>
              <a:prstGeom prst="rect">
                <a:avLst/>
              </a:prstGeom>
              <a:gradFill flip="none" rotWithShape="1">
                <a:gsLst>
                  <a:gs pos="0">
                    <a:srgbClr val="8488C4"/>
                  </a:gs>
                  <a:gs pos="53000">
                    <a:srgbClr val="D4DEFF"/>
                  </a:gs>
                  <a:gs pos="83000">
                    <a:srgbClr val="D4DEFF"/>
                  </a:gs>
                  <a:gs pos="100000">
                    <a:srgbClr val="96AB94"/>
                  </a:gs>
                </a:gsLst>
                <a:lin ang="5400000" scaled="0"/>
                <a:tileRect/>
              </a:grad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IN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IN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IN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,……</m:t>
                    </m:r>
                    <m:sSub>
                      <m:sSubPr>
                        <m:ctrlP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IN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be </a:t>
                </a:r>
                <a:r>
                  <a:rPr lang="en-IN" i="1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IN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mutually exclusive and exhaustive events associated with a random experiment. If </a:t>
                </a:r>
                <a:r>
                  <a:rPr lang="en-IN" i="1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IN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any event which occurs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IN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𝑜𝑟</m:t>
                    </m:r>
                    <m:r>
                      <a:rPr lang="en-IN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IN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𝑜𝑟</m:t>
                    </m:r>
                    <m:r>
                      <a:rPr lang="en-IN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……</m:t>
                    </m:r>
                    <m:sSub>
                      <m:sSubPr>
                        <m:ctrlP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IN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IN" dirty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</a:t>
                </a:r>
                <a:r>
                  <a:rPr lang="en-IN" dirty="0" smtClean="0">
                    <a:solidFill>
                      <a:prstClr val="black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then</a:t>
                </a:r>
              </a:p>
              <a:p>
                <a:pPr algn="just"/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r>
                        <a:rPr lang="en-IN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I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begChr m:val="|"/>
                          <m:ctrlP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IN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I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IN" b="0" i="1" smtClean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b="0" i="1" smtClean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IN" b="0" i="1" smtClean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I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I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I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I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I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I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I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IN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IN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IN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IN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IN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IN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IN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IN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IN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b>
                                <m:sSubPr>
                                  <m:ctrlPr>
                                    <a:rPr lang="en-IN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IN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I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IN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endParaRPr lang="en-US" dirty="0" smtClean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442" y="1797198"/>
                <a:ext cx="8037127" cy="2607161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ounded Rectangle 16"/>
          <p:cNvSpPr/>
          <p:nvPr/>
        </p:nvSpPr>
        <p:spPr>
          <a:xfrm>
            <a:off x="671443" y="1795026"/>
            <a:ext cx="8037126" cy="480060"/>
          </a:xfrm>
          <a:prstGeom prst="round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Theorem 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8.4: </a:t>
            </a:r>
            <a:r>
              <a:rPr lang="en-US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Bayes’ Theorem</a:t>
            </a:r>
            <a:endParaRPr lang="en-IN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86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pPr algn="just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Prior and Posterior Probabilities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just"/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 algn="just"/>
              <a:t>37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347055" y="1417768"/>
                <a:ext cx="5986510" cy="4937311"/>
              </a:xfrm>
            </p:spPr>
            <p:txBody>
              <a:bodyPr>
                <a:normAutofit fontScale="92500" lnSpcReduction="20000"/>
              </a:bodyPr>
              <a:lstStyle/>
              <a:p>
                <a:pPr marL="349250" indent="-295275" algn="just"/>
                <a:endParaRPr lang="en-US" sz="2000" dirty="0" smtClean="0"/>
              </a:p>
              <a:p>
                <a:pPr marL="715010" lvl="1" indent="-295275" algn="just"/>
                <a:r>
                  <a:rPr lang="en-US" sz="1800" dirty="0"/>
                  <a:t>P(A) and P(B) are called prior probabilities </a:t>
                </a:r>
              </a:p>
              <a:p>
                <a:pPr marL="715010" lvl="1" indent="-295275" algn="just"/>
                <a:r>
                  <a:rPr lang="en-US" sz="1800" dirty="0"/>
                  <a:t>P(A|B), P(B|A) are called posterior probabilities   </a:t>
                </a:r>
                <a:endParaRPr lang="en-US" sz="1800" dirty="0" smtClean="0"/>
              </a:p>
              <a:p>
                <a:pPr marL="419735" lvl="1" indent="0" algn="just">
                  <a:buNone/>
                </a:pPr>
                <a:r>
                  <a:rPr lang="en-US" sz="1800" dirty="0" smtClean="0"/>
                  <a:t>  </a:t>
                </a:r>
                <a:endParaRPr lang="en-US" sz="1800" dirty="0"/>
              </a:p>
              <a:p>
                <a:pPr marL="53975" indent="0" algn="just">
                  <a:buNone/>
                </a:pPr>
                <a:r>
                  <a:rPr lang="en-US" sz="2000" b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Example 8.6: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000" b="1" dirty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Prior </a:t>
                </a:r>
                <a:r>
                  <a:rPr lang="en-US" sz="2000" b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versus </a:t>
                </a:r>
                <a:r>
                  <a:rPr lang="en-US" sz="2000" b="1" dirty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Posterior </a:t>
                </a:r>
                <a:r>
                  <a:rPr lang="en-US" sz="2000" b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Probabilities</a:t>
                </a:r>
              </a:p>
              <a:p>
                <a:pPr marL="2591435" lvl="8" indent="-342900" algn="just"/>
                <a:endParaRPr lang="en-US" sz="800" b="1" dirty="0" smtClean="0">
                  <a:solidFill>
                    <a:srgbClr val="0B5ED7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pPr marL="396875" indent="-342900" algn="just"/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This table shows that the event </a:t>
                </a:r>
                <a:r>
                  <a:rPr lang="en-US" sz="2000" i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 has two outcomes namely </a:t>
                </a:r>
                <a:r>
                  <a:rPr lang="en-US" sz="2000" i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 and </a:t>
                </a:r>
                <a:r>
                  <a:rPr lang="en-US" sz="2000" i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B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000" dirty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w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hich is dependent on another event </a:t>
                </a:r>
                <a:r>
                  <a:rPr lang="en-US" sz="2000" i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X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 with various outcomes like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0B5ED7"/>
                            </a:solidFill>
                            <a:latin typeface="Cambria Math"/>
                          </a:rPr>
                          <m:t> </m:t>
                        </m:r>
                        <m: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.</a:t>
                </a:r>
                <a:r>
                  <a:rPr lang="en-US" sz="2000" dirty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	</a:t>
                </a:r>
                <a:endParaRPr lang="en-US" sz="2000" dirty="0" smtClean="0">
                  <a:solidFill>
                    <a:srgbClr val="0B5ED7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pPr marL="2591435" lvl="8" indent="-342900" algn="just"/>
                <a:endParaRPr lang="en-US" sz="800" dirty="0" smtClean="0">
                  <a:solidFill>
                    <a:srgbClr val="0B5ED7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pPr marL="396875" indent="-342900" algn="just"/>
                <a:r>
                  <a:rPr lang="en-US" sz="2000" b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Case1: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   Suppose, we don’t have any information of the event </a:t>
                </a:r>
                <a:r>
                  <a:rPr lang="en-US" sz="2000" i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A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. Then, from the given sample space, we can calculate   </a:t>
                </a:r>
                <a:r>
                  <a:rPr lang="en-US" sz="2000" i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P(Y = A) 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00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 = 0.5</a:t>
                </a:r>
              </a:p>
              <a:p>
                <a:pPr marL="2591435" lvl="8" indent="-342900" algn="just"/>
                <a:r>
                  <a:rPr lang="en-US" sz="8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	</a:t>
                </a:r>
              </a:p>
              <a:p>
                <a:pPr marL="396875" indent="-342900" algn="just"/>
                <a:r>
                  <a:rPr lang="en-US" sz="2000" b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Case2:   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Now, suppose, we want to calculate </a:t>
                </a:r>
                <a:r>
                  <a:rPr lang="en-US" sz="2000" i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P(X </a:t>
                </a:r>
                <a:r>
                  <a:rPr lang="en-US" sz="2000" dirty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000" i="1" dirty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|Y </a:t>
                </a:r>
                <a:r>
                  <a:rPr lang="en-US" sz="2000" i="1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=A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) </a:t>
                </a:r>
                <a:r>
                  <a:rPr lang="en-US" sz="2000" dirty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=</a:t>
                </a:r>
                <a14:m>
                  <m:oMath xmlns:m="http://schemas.openxmlformats.org/officeDocument/2006/math">
                    <m:r>
                      <a:rPr lang="en-US" sz="2000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r>
                  <a:rPr lang="en-US" sz="2000" dirty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000" dirty="0" smtClean="0">
                    <a:solidFill>
                      <a:srgbClr val="0B5ED7"/>
                    </a:solidFill>
                    <a:latin typeface="Times New Roman" pitchFamily="18" charset="0"/>
                    <a:cs typeface="Times New Roman" pitchFamily="18" charset="0"/>
                  </a:rPr>
                  <a:t>= 0.4 . </a:t>
                </a:r>
              </a:p>
              <a:p>
                <a:pPr marL="53975" indent="0" algn="just">
                  <a:buNone/>
                </a:pPr>
                <a:endParaRPr lang="en-US" sz="2000" dirty="0" smtClean="0">
                  <a:solidFill>
                    <a:srgbClr val="0B5ED7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pPr marL="53975" indent="0" algn="just">
                  <a:buNone/>
                </a:pPr>
                <a:r>
                  <a:rPr lang="en-US" sz="2000" dirty="0" smtClean="0">
                    <a:solidFill>
                      <a:srgbClr val="A50021"/>
                    </a:solidFill>
                    <a:latin typeface="Times New Roman" pitchFamily="18" charset="0"/>
                    <a:cs typeface="Times New Roman" pitchFamily="18" charset="0"/>
                  </a:rPr>
                  <a:t>The later is the conditional or posterior probability, where as the former is the prior probability.</a:t>
                </a:r>
                <a:endParaRPr lang="en-US" sz="2000" dirty="0">
                  <a:solidFill>
                    <a:srgbClr val="A50021"/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47055" y="1417768"/>
                <a:ext cx="5986510" cy="4937311"/>
              </a:xfrm>
              <a:blipFill rotWithShape="0">
                <a:blip r:embed="rId2"/>
                <a:stretch>
                  <a:fillRect l="-102" r="-91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75768062"/>
                  </p:ext>
                </p:extLst>
              </p:nvPr>
            </p:nvGraphicFramePr>
            <p:xfrm>
              <a:off x="6508757" y="1700156"/>
              <a:ext cx="2657704" cy="473202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32885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28852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39734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i="1" dirty="0" smtClean="0">
                              <a:solidFill>
                                <a:schemeClr val="bg1"/>
                              </a:solidFill>
                            </a:rPr>
                            <a:t>X</a:t>
                          </a:r>
                          <a:endParaRPr lang="en-US" sz="1600" i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i="1" dirty="0" smtClean="0">
                              <a:solidFill>
                                <a:schemeClr val="bg1"/>
                              </a:solidFill>
                            </a:rPr>
                            <a:t>Y</a:t>
                          </a:r>
                          <a:endParaRPr lang="en-US" sz="1600" i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A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A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B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A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B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A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B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B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B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mtClean="0">
                                        <a:solidFill>
                                          <a:srgbClr val="0B5ED7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A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75768062"/>
                  </p:ext>
                </p:extLst>
              </p:nvPr>
            </p:nvGraphicFramePr>
            <p:xfrm>
              <a:off x="6508757" y="1700156"/>
              <a:ext cx="2657704" cy="473202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328852">
                      <a:extLst>
                        <a:ext uri="{9D8B030D-6E8A-4147-A177-3AD203B41FA5}">
                          <a16:colId xmlns:a16="http://schemas.microsoft.com/office/drawing/2014/main" xmlns:a14="http://schemas.microsoft.com/office/drawing/2010/main" xmlns="" val="20000"/>
                        </a:ext>
                      </a:extLst>
                    </a:gridCol>
                    <a:gridCol w="1328852">
                      <a:extLst>
                        <a:ext uri="{9D8B030D-6E8A-4147-A177-3AD203B41FA5}">
                          <a16:colId xmlns:a16="http://schemas.microsoft.com/office/drawing/2014/main" xmlns:a14="http://schemas.microsoft.com/office/drawing/2010/main" xmlns="" val="20001"/>
                        </a:ext>
                      </a:extLst>
                    </a:gridCol>
                  </a:tblGrid>
                  <a:tr h="39734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i="1" dirty="0" smtClean="0">
                              <a:solidFill>
                                <a:schemeClr val="bg1"/>
                              </a:solidFill>
                            </a:rPr>
                            <a:t>X</a:t>
                          </a:r>
                          <a:endParaRPr lang="en-US" sz="1600" i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i="1" dirty="0" smtClean="0">
                              <a:solidFill>
                                <a:schemeClr val="bg1"/>
                              </a:solidFill>
                            </a:rPr>
                            <a:t>Y</a:t>
                          </a:r>
                          <a:endParaRPr lang="en-US" sz="1600" i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0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1">
                          <a:blip r:embed="rId3"/>
                          <a:stretch>
                            <a:fillRect l="-459" t="-95775" r="-100000" b="-9084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A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1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1">
                          <a:blip r:embed="rId3"/>
                          <a:stretch>
                            <a:fillRect l="-459" t="-195775" r="-100000" b="-8084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A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2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1">
                          <a:blip r:embed="rId3"/>
                          <a:stretch>
                            <a:fillRect l="-459" t="-295775" r="-100000" b="-7084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B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3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1">
                          <a:blip r:embed="rId3"/>
                          <a:stretch>
                            <a:fillRect l="-459" t="-395775" r="-100000" b="-6084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A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4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1">
                          <a:blip r:embed="rId3"/>
                          <a:stretch>
                            <a:fillRect l="-459" t="-488889" r="-100000" b="-5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B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5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1">
                          <a:blip r:embed="rId3"/>
                          <a:stretch>
                            <a:fillRect l="-459" t="-597183" r="-100000" b="-4070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A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6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1">
                          <a:blip r:embed="rId3"/>
                          <a:stretch>
                            <a:fillRect l="-459" t="-697183" r="-100000" b="-3070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B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7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1">
                          <a:blip r:embed="rId3"/>
                          <a:stretch>
                            <a:fillRect l="-459" t="-797183" r="-100000" b="-2070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B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8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1">
                          <a:blip r:embed="rId3"/>
                          <a:stretch>
                            <a:fillRect l="-459" t="-897183" r="-100000" b="-1070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B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9"/>
                      </a:ext>
                    </a:extLst>
                  </a:tr>
                  <a:tr h="43346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1">
                          <a:blip r:embed="rId3"/>
                          <a:stretch>
                            <a:fillRect l="-459" t="-997183" r="-100000" b="-70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i="1" dirty="0" smtClean="0">
                              <a:solidFill>
                                <a:srgbClr val="0B5ED7"/>
                              </a:solidFill>
                            </a:rPr>
                            <a:t>A</a:t>
                          </a:r>
                          <a:endParaRPr lang="en-US" sz="1800" i="1" dirty="0">
                            <a:solidFill>
                              <a:srgbClr val="0B5ED7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1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99504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Naïve Bayesian 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38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68078" y="1592580"/>
                <a:ext cx="8630202" cy="4732020"/>
              </a:xfrm>
            </p:spPr>
            <p:txBody>
              <a:bodyPr>
                <a:normAutofit/>
              </a:bodyPr>
              <a:lstStyle/>
              <a:p>
                <a:pPr marL="349250" indent="-295275" algn="just"/>
                <a:r>
                  <a:rPr lang="en-US" sz="2000" dirty="0" smtClean="0"/>
                  <a:t>Suppose, </a:t>
                </a:r>
                <a:r>
                  <a:rPr lang="en-US" sz="2000" i="1" dirty="0" smtClean="0"/>
                  <a:t>Y</a:t>
                </a:r>
                <a:r>
                  <a:rPr lang="en-US" sz="2000" dirty="0" smtClean="0"/>
                  <a:t> is a class variable and </a:t>
                </a:r>
                <a:r>
                  <a:rPr lang="en-US" sz="2000" i="1" dirty="0" smtClean="0"/>
                  <a:t>X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0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000" b="0" i="1" baseline="-2500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0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,…..,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000" dirty="0" smtClean="0"/>
                  <a:t> is a set of attributes,  </a:t>
                </a:r>
              </a:p>
              <a:p>
                <a:pPr marL="53975" indent="0" algn="just">
                  <a:buNone/>
                </a:pPr>
                <a:r>
                  <a:rPr lang="en-US" sz="2000" dirty="0"/>
                  <a:t> </a:t>
                </a:r>
                <a:r>
                  <a:rPr lang="en-US" sz="2000" dirty="0" smtClean="0"/>
                  <a:t>    with instance of </a:t>
                </a:r>
                <a:r>
                  <a:rPr lang="en-US" sz="2000" i="1" dirty="0" smtClean="0"/>
                  <a:t>Y</a:t>
                </a:r>
                <a:r>
                  <a:rPr lang="en-US" sz="2000" dirty="0" smtClean="0"/>
                  <a:t>.</a:t>
                </a:r>
              </a:p>
              <a:p>
                <a:pPr marL="53975" indent="0" algn="just">
                  <a:buNone/>
                </a:pPr>
                <a:endParaRPr lang="en-US" sz="2000" dirty="0"/>
              </a:p>
              <a:p>
                <a:pPr marL="53975" indent="0" algn="just">
                  <a:buNone/>
                </a:pPr>
                <a:endParaRPr lang="en-US" sz="2000" dirty="0" smtClean="0"/>
              </a:p>
              <a:p>
                <a:pPr marL="53975" indent="0" algn="just">
                  <a:buNone/>
                </a:pPr>
                <a:endParaRPr lang="en-US" sz="2000" dirty="0"/>
              </a:p>
              <a:p>
                <a:pPr marL="53975" indent="0" algn="just">
                  <a:buNone/>
                </a:pPr>
                <a:endParaRPr lang="en-US" sz="2000" dirty="0" smtClean="0"/>
              </a:p>
              <a:p>
                <a:pPr marL="53975" indent="0" algn="just">
                  <a:buNone/>
                </a:pPr>
                <a:endParaRPr lang="en-US" sz="2000" dirty="0"/>
              </a:p>
              <a:p>
                <a:pPr marL="53975" indent="0" algn="just">
                  <a:buNone/>
                </a:pPr>
                <a:endParaRPr lang="en-US" sz="2000" dirty="0" smtClean="0"/>
              </a:p>
              <a:p>
                <a:pPr marL="396875" indent="-342900" algn="just"/>
                <a:r>
                  <a:rPr lang="en-US" sz="2000" dirty="0" smtClean="0"/>
                  <a:t>The classification problem, then can be expressed as the class-conditional probability</a:t>
                </a:r>
              </a:p>
              <a:p>
                <a:pPr marL="2591435" lvl="8" indent="-342900" algn="just"/>
                <a:endParaRPr lang="en-US" sz="800" dirty="0" smtClean="0"/>
              </a:p>
              <a:p>
                <a:pPr marL="53975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/>
                            </a:rPr>
                            <m:t>𝑦</m:t>
                          </m:r>
                          <m:r>
                            <a:rPr lang="en-US" sz="2000" b="0" i="1" baseline="-25000" smtClean="0">
                              <a:latin typeface="Cambria Math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/>
                            </a:rPr>
                            <m:t>|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AND</m:t>
                          </m:r>
                          <m:r>
                            <a:rPr lang="en-US" sz="2000">
                              <a:latin typeface="Cambria Math"/>
                            </a:rPr>
                            <m:t> 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AND</m:t>
                          </m:r>
                          <m:r>
                            <a:rPr lang="en-US" sz="2000">
                              <a:latin typeface="Cambria Math" panose="02040503050406030204" pitchFamily="18" charset="0"/>
                            </a:rPr>
                            <m:t> …..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US" sz="2000" dirty="0" smtClean="0"/>
              </a:p>
              <a:p>
                <a:pPr marL="53975" indent="0" algn="just">
                  <a:buNone/>
                </a:pPr>
                <a:endParaRPr lang="en-US" sz="2000" dirty="0" smtClean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8078" y="1592580"/>
                <a:ext cx="8630202" cy="4732020"/>
              </a:xfrm>
              <a:blipFill rotWithShape="1">
                <a:blip r:embed="rId2"/>
                <a:stretch>
                  <a:fillRect t="-644" r="-70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76417974"/>
                  </p:ext>
                </p:extLst>
              </p:nvPr>
            </p:nvGraphicFramePr>
            <p:xfrm>
              <a:off x="1660204" y="2497944"/>
              <a:ext cx="6240992" cy="1854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12049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12049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>
                              <a:solidFill>
                                <a:schemeClr val="bg1"/>
                              </a:solidFill>
                            </a:rPr>
                            <a:t>INPUT (X)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>
                              <a:solidFill>
                                <a:schemeClr val="bg1"/>
                              </a:solidFill>
                            </a:rPr>
                            <a:t>CLASS(Y)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…      …      …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…      …      …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…</a:t>
                          </a:r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i="1" spc="600" baseline="0" smtClean="0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1800" b="0" i="1" spc="600" baseline="-25000" smtClean="0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800" i="1" spc="600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1800" i="1" spc="60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pc="600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i="1" spc="60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800" b="0" i="1" spc="600" smtClean="0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  <m:t>,…</m:t>
                                </m:r>
                                <m:r>
                                  <a:rPr lang="en-US" sz="1800" i="1" spc="600">
                                    <a:solidFill>
                                      <a:prstClr val="black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1800" i="1" spc="60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pc="600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1800" b="0" i="1" spc="600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i="1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pc="600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spc="600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1800" b="0" i="1" spc="600" smtClean="0">
                                        <a:solidFill>
                                          <a:prstClr val="black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…      …      …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…</a:t>
                          </a:r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76417974"/>
                  </p:ext>
                </p:extLst>
              </p:nvPr>
            </p:nvGraphicFramePr>
            <p:xfrm>
              <a:off x="1660204" y="2497944"/>
              <a:ext cx="6240992" cy="1854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120496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20000"/>
                        </a:ext>
                      </a:extLst>
                    </a:gridCol>
                    <a:gridCol w="3120496">
                      <a:extLst>
                        <a:ext uri="{9D8B030D-6E8A-4147-A177-3AD203B41FA5}">
                          <a16:colId xmlns="" xmlns:a16="http://schemas.microsoft.com/office/drawing/2014/main" xmlns:a14="http://schemas.microsoft.com/office/drawing/2010/main" val="2000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>
                              <a:solidFill>
                                <a:schemeClr val="bg1"/>
                              </a:solidFill>
                            </a:rPr>
                            <a:t>INPUT (X)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>
                              <a:solidFill>
                                <a:schemeClr val="bg1"/>
                              </a:solidFill>
                            </a:rPr>
                            <a:t>CLASS(Y)</a:t>
                          </a:r>
                          <a:endParaRPr lang="en-US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1000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…      …      …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100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…      …      …</a:t>
                          </a:r>
                          <a:endParaRPr 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…</a:t>
                          </a:r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10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1">
                          <a:blip r:embed="rId3"/>
                          <a:stretch>
                            <a:fillRect t="-306557" r="-100195" b="-1262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1">
                          <a:blip r:embed="rId3"/>
                          <a:stretch>
                            <a:fillRect l="-100000" t="-306557" r="-195" b="-1262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100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smtClean="0"/>
                            <a:t>…      …      …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smtClean="0"/>
                            <a:t>…</a:t>
                          </a:r>
                          <a:endParaRPr 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="" xmlns:a16="http://schemas.microsoft.com/office/drawing/2014/main" xmlns:a14="http://schemas.microsoft.com/office/drawing/2010/main" val="1000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345663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01189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Naïve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</a:t>
            </a:r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39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68078" y="1592580"/>
                <a:ext cx="8630202" cy="4732020"/>
              </a:xfrm>
            </p:spPr>
            <p:txBody>
              <a:bodyPr>
                <a:normAutofit fontScale="92500" lnSpcReduction="20000"/>
              </a:bodyPr>
              <a:lstStyle/>
              <a:p>
                <a:pPr marL="349250" indent="-295275" algn="just"/>
                <a:r>
                  <a:rPr lang="en-US" sz="2000" dirty="0" smtClean="0"/>
                  <a:t>Naïve Bayesian </a:t>
                </a:r>
                <a:r>
                  <a:rPr lang="en-US" sz="2000" dirty="0"/>
                  <a:t>c</a:t>
                </a:r>
                <a:r>
                  <a:rPr lang="en-US" sz="2000" dirty="0" smtClean="0"/>
                  <a:t>lassifier calculate this posterior probability using Bayes’ theorem, which is as follows.</a:t>
                </a:r>
              </a:p>
              <a:p>
                <a:pPr marL="2543810" lvl="8" indent="-295275" algn="just"/>
                <a:endParaRPr lang="en-US" sz="800" dirty="0" smtClean="0"/>
              </a:p>
              <a:p>
                <a:pPr marL="349250" indent="-295275" algn="just"/>
                <a:r>
                  <a:rPr lang="en-US" sz="2000" dirty="0" smtClean="0"/>
                  <a:t>From Bayes’ theorem on conditional probability, we have</a:t>
                </a:r>
                <a:endParaRPr lang="en-US" sz="2000" i="1" dirty="0">
                  <a:latin typeface="Cambria Math" panose="02040503050406030204" pitchFamily="18" charset="0"/>
                </a:endParaRPr>
              </a:p>
              <a:p>
                <a:pPr marL="53975" indent="0" algn="just">
                  <a:buNone/>
                </a:pPr>
                <a:r>
                  <a:rPr lang="en-US" sz="2000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    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/>
                            <a:ea typeface="Cambria Math" panose="02040503050406030204" pitchFamily="18" charset="0"/>
                          </a:rPr>
                          <m:t>𝑌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a:rPr lang="en-US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sz="2000" i="1" dirty="0" smtClean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marL="53975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)∙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0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+…+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en-US" sz="2000" i="1" dirty="0" smtClean="0">
                  <a:solidFill>
                    <a:schemeClr val="tx1"/>
                  </a:solidFill>
                </a:endParaRPr>
              </a:p>
              <a:p>
                <a:pPr marL="53975" indent="0" algn="just"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    where,</a:t>
                </a:r>
              </a:p>
              <a:p>
                <a:pPr marL="53975" indent="0" algn="ctr">
                  <a:buNone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p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)∙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sz="2000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(Y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  <a:p>
                <a:pPr marL="53975" indent="0">
                  <a:buNone/>
                </a:pPr>
                <a:r>
                  <a:rPr lang="en-US" sz="2000" b="1" dirty="0" smtClean="0">
                    <a:solidFill>
                      <a:srgbClr val="0B5ED7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Note:</a:t>
                </a:r>
              </a:p>
              <a:p>
                <a:pPr marL="396875" indent="-342900">
                  <a:buFont typeface="Wingdings" pitchFamily="2" charset="2"/>
                  <a:buChar char="§"/>
                </a:pPr>
                <a:r>
                  <a:rPr lang="en-US" sz="2000" dirty="0" smtClean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is called the evidence (also the total probability) and it is a constant. </a:t>
                </a:r>
              </a:p>
              <a:p>
                <a:pPr marL="2248535" lvl="8" indent="0">
                  <a:buNone/>
                </a:pPr>
                <a:endParaRPr lang="en-US" sz="800" dirty="0" smtClean="0">
                  <a:solidFill>
                    <a:srgbClr val="0B5ED7"/>
                  </a:solidFill>
                  <a:ea typeface="Cambria Math" panose="02040503050406030204" pitchFamily="18" charset="0"/>
                </a:endParaRPr>
              </a:p>
              <a:p>
                <a:pPr marL="396875" indent="-342900">
                  <a:buFont typeface="Wingdings" pitchFamily="2" charset="2"/>
                  <a:buChar char="§"/>
                </a:pPr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The probability </a:t>
                </a:r>
                <a:r>
                  <a:rPr lang="en-US" sz="2000" i="1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P(Y|X)</a:t>
                </a:r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(also called class conditional probability) is therefore </a:t>
                </a:r>
              </a:p>
              <a:p>
                <a:pPr marL="53975" indent="0">
                  <a:buNone/>
                </a:pPr>
                <a:r>
                  <a:rPr lang="en-US" sz="2000" dirty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     proportional to </a:t>
                </a:r>
                <a:r>
                  <a:rPr lang="en-US" sz="2000" i="1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P(X|Y)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sz="20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sz="2000" b="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. </a:t>
                </a:r>
                <a:endParaRPr lang="en-US" sz="2000" dirty="0">
                  <a:solidFill>
                    <a:srgbClr val="0B5ED7"/>
                  </a:solidFill>
                  <a:ea typeface="Cambria Math" panose="02040503050406030204" pitchFamily="18" charset="0"/>
                </a:endParaRPr>
              </a:p>
              <a:p>
                <a:pPr marL="53975" indent="0">
                  <a:buNone/>
                </a:pPr>
                <a:r>
                  <a:rPr lang="en-US" sz="12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		</a:t>
                </a:r>
              </a:p>
              <a:p>
                <a:pPr marL="396875" indent="-342900">
                  <a:buFont typeface="Wingdings" pitchFamily="2" charset="2"/>
                  <a:buChar char="§"/>
                </a:pPr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Thus, </a:t>
                </a:r>
                <a:r>
                  <a:rPr lang="en-US" sz="2000" i="1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P(Y|X)</a:t>
                </a:r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can be taken as a measure of </a:t>
                </a:r>
                <a:r>
                  <a:rPr lang="en-US" sz="2000" i="1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Y</a:t>
                </a:r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 given that </a:t>
                </a:r>
                <a:r>
                  <a:rPr lang="en-US" sz="2000" i="1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X</a:t>
                </a:r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.</a:t>
                </a:r>
              </a:p>
              <a:p>
                <a:pPr marL="53975" indent="0" algn="ctr">
                  <a:buNone/>
                </a:pPr>
                <a:r>
                  <a:rPr lang="en-US" sz="2000" i="1" dirty="0" smtClean="0">
                    <a:solidFill>
                      <a:srgbClr val="A5002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P(Y|X)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A5002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sz="2000" b="0" i="1" smtClean="0">
                        <a:solidFill>
                          <a:srgbClr val="A5002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000" b="0" i="1" smtClean="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  <m:e>
                        <m:r>
                          <a:rPr lang="en-US" sz="2000" b="0" i="1" smtClean="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000" b="0" i="1" smtClean="0">
                        <a:solidFill>
                          <a:srgbClr val="A5002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sz="2000" b="0" i="1" smtClean="0">
                        <a:solidFill>
                          <a:srgbClr val="A5002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000" b="0" i="1" smtClean="0">
                        <a:solidFill>
                          <a:srgbClr val="A5002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solidFill>
                          <a:srgbClr val="A5002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sz="2000" b="0" i="1" smtClean="0">
                        <a:solidFill>
                          <a:srgbClr val="A5002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i="1" dirty="0" smtClean="0">
                  <a:solidFill>
                    <a:srgbClr val="A5002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8078" y="1592580"/>
                <a:ext cx="8630202" cy="4732020"/>
              </a:xfrm>
              <a:blipFill rotWithShape="0">
                <a:blip r:embed="rId2"/>
                <a:stretch>
                  <a:fillRect l="-71" t="-1673" r="-63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566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4</a:t>
            </a:fld>
            <a:endParaRPr lang="en-IN">
              <a:solidFill>
                <a:srgbClr val="04617B">
                  <a:shade val="90000"/>
                </a:srgbClr>
              </a:solidFill>
            </a:endParaRPr>
          </a:p>
        </p:txBody>
      </p:sp>
      <p:pic>
        <p:nvPicPr>
          <p:cNvPr id="3074" name="Picture 2" descr="Image result for Collection of potato, onion, app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881" y="1333500"/>
            <a:ext cx="8071826" cy="5085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04948" y="260648"/>
            <a:ext cx="8425339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A Simple Quiz: Identify the objects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004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Naïve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</a:t>
            </a:r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40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68078" y="1592580"/>
                <a:ext cx="8630202" cy="4732020"/>
              </a:xfrm>
            </p:spPr>
            <p:txBody>
              <a:bodyPr>
                <a:normAutofit/>
              </a:bodyPr>
              <a:lstStyle/>
              <a:p>
                <a:pPr marL="349250" indent="-295275" algn="just"/>
                <a:r>
                  <a:rPr lang="en-US" sz="2000" dirty="0"/>
                  <a:t>S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uppose, for a given instance of </a:t>
                </a:r>
                <a:r>
                  <a:rPr lang="en-US" sz="2000" i="1" dirty="0" smtClean="0">
                    <a:solidFill>
                      <a:schemeClr val="tx1"/>
                    </a:solidFill>
                  </a:rPr>
                  <a:t>X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 (say </a:t>
                </a:r>
                <a:r>
                  <a:rPr lang="en-US" sz="2000" i="1" dirty="0" smtClean="0">
                    <a:solidFill>
                      <a:schemeClr val="tx1"/>
                    </a:solidFill>
                  </a:rPr>
                  <a:t>x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 =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) and …..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. </a:t>
                </a:r>
              </a:p>
              <a:p>
                <a:pPr marL="2269490" lvl="7" indent="-295275" algn="just"/>
                <a:endParaRPr lang="en-US" sz="1000" dirty="0" smtClean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349250" indent="-295275" algn="just"/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There are any two class conditional probabilities namely </a:t>
                </a:r>
                <a:r>
                  <a:rPr lang="en-US" sz="2000" i="1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P(Y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i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|X=x) </a:t>
                </a:r>
                <a:r>
                  <a:rPr lang="en-US" sz="200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and </a:t>
                </a:r>
                <a:r>
                  <a:rPr lang="en-US" sz="2000" i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P(Y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| </m:t>
                    </m:r>
                  </m:oMath>
                </a14:m>
                <a:r>
                  <a:rPr lang="en-US" sz="2000" i="1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X=x)</a:t>
                </a:r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. </a:t>
                </a:r>
              </a:p>
              <a:p>
                <a:pPr marL="2543810" lvl="8" indent="-295275" algn="just"/>
                <a:endParaRPr lang="en-US" sz="800" dirty="0" smtClean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349250" indent="-295275" algn="just"/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If </a:t>
                </a:r>
                <a:r>
                  <a:rPr lang="en-US" sz="2000" i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P(Y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| </m:t>
                    </m:r>
                  </m:oMath>
                </a14:m>
                <a:r>
                  <a:rPr lang="en-US" sz="2000" i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X=x</a:t>
                </a:r>
                <a:r>
                  <a:rPr lang="en-US" sz="2000" i="1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) &gt; </a:t>
                </a:r>
                <a:r>
                  <a:rPr lang="en-US" sz="2000" i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P(Y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| </m:t>
                    </m:r>
                  </m:oMath>
                </a14:m>
                <a:r>
                  <a:rPr lang="en-US" sz="2000" i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X=x</a:t>
                </a:r>
                <a:r>
                  <a:rPr lang="en-US" sz="2000" i="1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)</a:t>
                </a:r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, then we say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is more stronger than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for the instance </a:t>
                </a:r>
                <a:r>
                  <a:rPr lang="en-US" sz="2000" i="1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X = x</a:t>
                </a:r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. </a:t>
                </a:r>
              </a:p>
              <a:p>
                <a:pPr marL="2543810" lvl="8" indent="-295275" algn="just"/>
                <a:endParaRPr lang="en-US" sz="800" dirty="0" smtClean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349250" indent="-295275" algn="just"/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The strongest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is the classification for the instance </a:t>
                </a:r>
                <a:r>
                  <a:rPr lang="en-US" sz="2000" i="1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X = x</a:t>
                </a:r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.</a:t>
                </a:r>
                <a:endParaRPr lang="en-US" sz="2000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8078" y="1592580"/>
                <a:ext cx="8630202" cy="4732020"/>
              </a:xfrm>
              <a:blipFill rotWithShape="1">
                <a:blip r:embed="rId2"/>
                <a:stretch>
                  <a:fillRect t="-644" r="-70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286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Naïve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</a:t>
            </a:r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41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471557"/>
            <a:ext cx="8630202" cy="4732020"/>
          </a:xfrm>
        </p:spPr>
        <p:txBody>
          <a:bodyPr>
            <a:normAutofit/>
          </a:bodyPr>
          <a:lstStyle/>
          <a:p>
            <a:pPr marL="349250" indent="-295275" algn="just"/>
            <a:r>
              <a:rPr lang="en-US" sz="2000" b="1" dirty="0" smtClean="0">
                <a:solidFill>
                  <a:schemeClr val="tx1"/>
                </a:solidFill>
              </a:rPr>
              <a:t>Example:   </a:t>
            </a:r>
            <a:r>
              <a:rPr lang="en-US" sz="2000" dirty="0" smtClean="0">
                <a:solidFill>
                  <a:schemeClr val="tx1"/>
                </a:solidFill>
              </a:rPr>
              <a:t>With reference to the Air Traffic Dataset mentioned earlier, let us tabulate all the posterior and prior probabilities as shown below.</a:t>
            </a:r>
          </a:p>
          <a:p>
            <a:pPr marL="53975" indent="0" algn="ctr">
              <a:buNone/>
            </a:pPr>
            <a:endParaRPr lang="en-US" sz="2000" dirty="0">
              <a:solidFill>
                <a:schemeClr val="tx1"/>
              </a:solidFill>
              <a:ea typeface="Cambria Math" panose="02040503050406030204" pitchFamily="18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133792"/>
              </p:ext>
            </p:extLst>
          </p:nvPr>
        </p:nvGraphicFramePr>
        <p:xfrm>
          <a:off x="861001" y="2263068"/>
          <a:ext cx="7969284" cy="42308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99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33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9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36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50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881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23087">
                <a:tc gridSpan="2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087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Attribute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On Time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Late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Very Late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Cancelled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087"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Day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vert="vert27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Weekday</a:t>
                      </a:r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9/14 = 0.64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½ = 0.5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3/3 = 1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0/1 = 0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08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Saturday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2/14 = 0.14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½ = 0.5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0/3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1/1 = 1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08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Sunday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1/14 = 0.07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0/2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0/3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0/1 = 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087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Holiday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2/14 = 0.14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0/2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0/3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0/1 = 0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087"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Season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vert="vert27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4/14 = 0.29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0/2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0/3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0/1 = 0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08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6/14 = 0.43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0/2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0/3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0/1 = 0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087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Autumn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2/14 = 0.14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0/2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1/3= 0.33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0/1 = 0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3087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Winter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2/14 = 0.14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2/2 = 1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2/3 = 0.67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0/1 = 0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2913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Naïve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</a:t>
            </a:r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42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471557"/>
            <a:ext cx="8630202" cy="4732020"/>
          </a:xfrm>
        </p:spPr>
        <p:txBody>
          <a:bodyPr>
            <a:normAutofit/>
          </a:bodyPr>
          <a:lstStyle/>
          <a:p>
            <a:pPr marL="53975" indent="0" algn="ctr">
              <a:buNone/>
            </a:pP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 </a:t>
            </a:r>
            <a:endParaRPr lang="en-US" sz="2000" dirty="0">
              <a:solidFill>
                <a:schemeClr val="tx1"/>
              </a:solidFill>
              <a:ea typeface="Cambria Math" panose="02040503050406030204" pitchFamily="18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1715629"/>
              </p:ext>
            </p:extLst>
          </p:nvPr>
        </p:nvGraphicFramePr>
        <p:xfrm>
          <a:off x="861001" y="2263068"/>
          <a:ext cx="7969284" cy="38077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99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33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9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36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50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881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23087">
                <a:tc gridSpan="2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087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Attribute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On Time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Late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Very Late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Cancelled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087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Fog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vert="vert27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5/14 = 0.36</a:t>
                      </a:r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0/2</a:t>
                      </a:r>
                      <a:r>
                        <a:rPr lang="en-US" baseline="0" dirty="0" smtClean="0"/>
                        <a:t> = 0</a:t>
                      </a:r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0/3 = 0</a:t>
                      </a:r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0/1</a:t>
                      </a:r>
                      <a:r>
                        <a:rPr lang="en-US" baseline="0" dirty="0" smtClean="0"/>
                        <a:t> = 0</a:t>
                      </a:r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08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4/14 = 0.29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1/2 = 0.5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1/3 = 0.33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1/1</a:t>
                      </a:r>
                      <a:r>
                        <a:rPr lang="en-US" baseline="0" dirty="0" smtClean="0"/>
                        <a:t> = 1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08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5/14 = 0.36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1/2 = 0.5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2/3 = 0.67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0/1</a:t>
                      </a:r>
                      <a:r>
                        <a:rPr lang="en-US" baseline="0" dirty="0" smtClean="0"/>
                        <a:t> = 0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087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Rain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vert="vert27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5/14 = 0.36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1/2 = 0.5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1/3 = 0.33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0/1</a:t>
                      </a:r>
                      <a:r>
                        <a:rPr lang="en-US" baseline="0" dirty="0" smtClean="0"/>
                        <a:t> = 0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087">
                <a:tc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Slight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8/14 = 0.57 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0/2</a:t>
                      </a:r>
                      <a:r>
                        <a:rPr lang="en-US" baseline="0" dirty="0" smtClean="0"/>
                        <a:t>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0/3 =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0/1</a:t>
                      </a:r>
                      <a:r>
                        <a:rPr lang="en-US" baseline="0" dirty="0" smtClean="0"/>
                        <a:t> = 0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3087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1/14 = 0.07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1/2 = 0.5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2/3 = 0.67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1/1 = 1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087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Prior Probability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14/20</a:t>
                      </a:r>
                      <a:r>
                        <a:rPr lang="en-US" baseline="0" dirty="0" smtClean="0"/>
                        <a:t> = 0.70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2/20 = 0.10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3/20 = 0.15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1/20 = 0.05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416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Naïve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</a:t>
            </a:r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43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471557"/>
            <a:ext cx="8630202" cy="4732020"/>
          </a:xfrm>
        </p:spPr>
        <p:txBody>
          <a:bodyPr>
            <a:normAutofit/>
          </a:bodyPr>
          <a:lstStyle/>
          <a:p>
            <a:pPr marL="53975" indent="0">
              <a:buNone/>
            </a:pPr>
            <a:r>
              <a:rPr lang="en-US" sz="2000" b="1" dirty="0" smtClean="0">
                <a:solidFill>
                  <a:schemeClr val="tx1"/>
                </a:solidFill>
                <a:ea typeface="Cambria Math" panose="02040503050406030204" pitchFamily="18" charset="0"/>
              </a:rPr>
              <a:t>Instance:</a:t>
            </a:r>
          </a:p>
          <a:p>
            <a:pPr marL="53975" indent="0">
              <a:buNone/>
            </a:pPr>
            <a:endParaRPr lang="en-US" sz="2000" b="1" dirty="0">
              <a:ea typeface="Cambria Math" panose="02040503050406030204" pitchFamily="18" charset="0"/>
            </a:endParaRPr>
          </a:p>
          <a:p>
            <a:pPr marL="53975" indent="0">
              <a:buNone/>
            </a:pPr>
            <a:endParaRPr lang="en-US" sz="2000" b="1" dirty="0" smtClean="0">
              <a:solidFill>
                <a:schemeClr val="tx1"/>
              </a:solidFill>
              <a:ea typeface="Cambria Math" panose="02040503050406030204" pitchFamily="18" charset="0"/>
            </a:endParaRPr>
          </a:p>
          <a:p>
            <a:pPr marL="53975" indent="0">
              <a:buNone/>
            </a:pPr>
            <a:endParaRPr lang="en-US" sz="2000" b="1" dirty="0">
              <a:ea typeface="Cambria Math" panose="02040503050406030204" pitchFamily="18" charset="0"/>
            </a:endParaRPr>
          </a:p>
          <a:p>
            <a:pPr marL="53975" indent="0">
              <a:buNone/>
            </a:pPr>
            <a:r>
              <a:rPr lang="en-US" sz="2000" b="1" dirty="0" smtClean="0">
                <a:solidFill>
                  <a:srgbClr val="0B5ED7"/>
                </a:solidFill>
                <a:ea typeface="Cambria Math" panose="02040503050406030204" pitchFamily="18" charset="0"/>
              </a:rPr>
              <a:t>Case1:   </a:t>
            </a: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Class = On Time : 0.70 × 0.64 </a:t>
            </a:r>
            <a:r>
              <a:rPr lang="en-US" sz="2000" dirty="0">
                <a:ea typeface="Cambria Math" panose="02040503050406030204" pitchFamily="18" charset="0"/>
              </a:rPr>
              <a:t>× </a:t>
            </a: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0.14 </a:t>
            </a:r>
            <a:r>
              <a:rPr lang="en-US" sz="2000" dirty="0">
                <a:ea typeface="Cambria Math" panose="02040503050406030204" pitchFamily="18" charset="0"/>
              </a:rPr>
              <a:t>× </a:t>
            </a: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0.29 </a:t>
            </a:r>
            <a:r>
              <a:rPr lang="en-US" sz="2000" dirty="0">
                <a:ea typeface="Cambria Math" panose="02040503050406030204" pitchFamily="18" charset="0"/>
              </a:rPr>
              <a:t>× </a:t>
            </a: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0.07 = 0.0013</a:t>
            </a:r>
          </a:p>
          <a:p>
            <a:pPr marL="53975" indent="0">
              <a:buNone/>
            </a:pPr>
            <a:endParaRPr lang="en-US" sz="800" dirty="0" smtClean="0">
              <a:solidFill>
                <a:schemeClr val="tx1"/>
              </a:solidFill>
              <a:ea typeface="Cambria Math" panose="02040503050406030204" pitchFamily="18" charset="0"/>
            </a:endParaRPr>
          </a:p>
          <a:p>
            <a:pPr marL="53975" indent="0">
              <a:buNone/>
            </a:pPr>
            <a:r>
              <a:rPr lang="en-US" sz="2000" b="1" dirty="0" smtClean="0">
                <a:solidFill>
                  <a:srgbClr val="0B5ED7"/>
                </a:solidFill>
                <a:ea typeface="Cambria Math" panose="02040503050406030204" pitchFamily="18" charset="0"/>
              </a:rPr>
              <a:t>Case2:   </a:t>
            </a:r>
            <a:r>
              <a:rPr lang="en-US" sz="2000" dirty="0" smtClean="0">
                <a:ea typeface="Cambria Math" panose="02040503050406030204" pitchFamily="18" charset="0"/>
              </a:rPr>
              <a:t>Class = Late : 0.10 </a:t>
            </a:r>
            <a:r>
              <a:rPr lang="en-US" sz="2000" dirty="0">
                <a:ea typeface="Cambria Math" panose="02040503050406030204" pitchFamily="18" charset="0"/>
              </a:rPr>
              <a:t>×</a:t>
            </a:r>
            <a:r>
              <a:rPr lang="en-US" sz="2000" dirty="0" smtClean="0">
                <a:ea typeface="Cambria Math" panose="02040503050406030204" pitchFamily="18" charset="0"/>
              </a:rPr>
              <a:t> 0.50</a:t>
            </a:r>
            <a:r>
              <a:rPr lang="en-US" sz="2000" dirty="0">
                <a:ea typeface="Cambria Math" panose="02040503050406030204" pitchFamily="18" charset="0"/>
              </a:rPr>
              <a:t> ×</a:t>
            </a:r>
            <a:r>
              <a:rPr lang="en-US" sz="2000" dirty="0" smtClean="0">
                <a:ea typeface="Cambria Math" panose="02040503050406030204" pitchFamily="18" charset="0"/>
              </a:rPr>
              <a:t> 1.0 </a:t>
            </a:r>
            <a:r>
              <a:rPr lang="en-US" sz="2000" dirty="0">
                <a:ea typeface="Cambria Math" panose="02040503050406030204" pitchFamily="18" charset="0"/>
              </a:rPr>
              <a:t>×</a:t>
            </a:r>
            <a:r>
              <a:rPr lang="en-US" sz="2000" dirty="0" smtClean="0">
                <a:ea typeface="Cambria Math" panose="02040503050406030204" pitchFamily="18" charset="0"/>
              </a:rPr>
              <a:t> 0.50 </a:t>
            </a:r>
            <a:r>
              <a:rPr lang="en-US" sz="2000" dirty="0">
                <a:ea typeface="Cambria Math" panose="02040503050406030204" pitchFamily="18" charset="0"/>
              </a:rPr>
              <a:t>×</a:t>
            </a:r>
            <a:r>
              <a:rPr lang="en-US" sz="2000" dirty="0" smtClean="0">
                <a:ea typeface="Cambria Math" panose="02040503050406030204" pitchFamily="18" charset="0"/>
              </a:rPr>
              <a:t> 0.50 = 0.0125</a:t>
            </a:r>
          </a:p>
          <a:p>
            <a:pPr marL="53975" indent="0">
              <a:buNone/>
            </a:pPr>
            <a:endParaRPr lang="en-US" sz="800" dirty="0" smtClean="0">
              <a:ea typeface="Cambria Math" panose="02040503050406030204" pitchFamily="18" charset="0"/>
            </a:endParaRPr>
          </a:p>
          <a:p>
            <a:pPr marL="53975" indent="0">
              <a:buNone/>
            </a:pPr>
            <a:r>
              <a:rPr lang="en-US" sz="2000" b="1" dirty="0" smtClean="0">
                <a:solidFill>
                  <a:srgbClr val="0B5ED7"/>
                </a:solidFill>
                <a:ea typeface="Cambria Math" panose="02040503050406030204" pitchFamily="18" charset="0"/>
              </a:rPr>
              <a:t>Case3:</a:t>
            </a:r>
            <a:r>
              <a:rPr lang="en-US" sz="2000" dirty="0" smtClean="0">
                <a:solidFill>
                  <a:srgbClr val="0B5ED7"/>
                </a:solidFill>
                <a:ea typeface="Cambria Math" panose="02040503050406030204" pitchFamily="18" charset="0"/>
              </a:rPr>
              <a:t>   </a:t>
            </a: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Class = Very Late : 0.15 </a:t>
            </a:r>
            <a:r>
              <a:rPr lang="en-US" sz="2000" dirty="0">
                <a:ea typeface="Cambria Math" panose="02040503050406030204" pitchFamily="18" charset="0"/>
              </a:rPr>
              <a:t>× </a:t>
            </a: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1.0 </a:t>
            </a:r>
            <a:r>
              <a:rPr lang="en-US" sz="2000" dirty="0">
                <a:ea typeface="Cambria Math" panose="02040503050406030204" pitchFamily="18" charset="0"/>
              </a:rPr>
              <a:t>× </a:t>
            </a: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0.67 </a:t>
            </a:r>
            <a:r>
              <a:rPr lang="en-US" sz="2000" dirty="0">
                <a:ea typeface="Cambria Math" panose="02040503050406030204" pitchFamily="18" charset="0"/>
              </a:rPr>
              <a:t>× </a:t>
            </a: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0.33 </a:t>
            </a:r>
            <a:r>
              <a:rPr lang="en-US" sz="2000" dirty="0">
                <a:ea typeface="Cambria Math" panose="02040503050406030204" pitchFamily="18" charset="0"/>
              </a:rPr>
              <a:t>× </a:t>
            </a: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0.67 = 0.0222</a:t>
            </a:r>
          </a:p>
          <a:p>
            <a:pPr marL="53975" indent="0">
              <a:buNone/>
            </a:pPr>
            <a:endParaRPr lang="en-US" sz="800" dirty="0" smtClean="0">
              <a:solidFill>
                <a:schemeClr val="tx1"/>
              </a:solidFill>
              <a:ea typeface="Cambria Math" panose="02040503050406030204" pitchFamily="18" charset="0"/>
            </a:endParaRPr>
          </a:p>
          <a:p>
            <a:pPr marL="53975" indent="0">
              <a:buNone/>
            </a:pPr>
            <a:r>
              <a:rPr lang="en-US" sz="2000" b="1" dirty="0" smtClean="0">
                <a:solidFill>
                  <a:srgbClr val="0B5ED7"/>
                </a:solidFill>
                <a:ea typeface="Cambria Math" panose="02040503050406030204" pitchFamily="18" charset="0"/>
              </a:rPr>
              <a:t>Case4:   </a:t>
            </a:r>
            <a:r>
              <a:rPr lang="en-US" sz="2000" dirty="0" smtClean="0">
                <a:ea typeface="Cambria Math" panose="02040503050406030204" pitchFamily="18" charset="0"/>
              </a:rPr>
              <a:t>Class = Cancelled : 0.05 </a:t>
            </a:r>
            <a:r>
              <a:rPr lang="en-US" sz="2000" dirty="0">
                <a:ea typeface="Cambria Math" panose="02040503050406030204" pitchFamily="18" charset="0"/>
              </a:rPr>
              <a:t>×</a:t>
            </a:r>
            <a:r>
              <a:rPr lang="en-US" sz="2000" dirty="0" smtClean="0">
                <a:ea typeface="Cambria Math" panose="02040503050406030204" pitchFamily="18" charset="0"/>
              </a:rPr>
              <a:t> 0.0 </a:t>
            </a:r>
            <a:r>
              <a:rPr lang="en-US" sz="2000" dirty="0">
                <a:ea typeface="Cambria Math" panose="02040503050406030204" pitchFamily="18" charset="0"/>
              </a:rPr>
              <a:t>×</a:t>
            </a:r>
            <a:r>
              <a:rPr lang="en-US" sz="2000" dirty="0" smtClean="0">
                <a:ea typeface="Cambria Math" panose="02040503050406030204" pitchFamily="18" charset="0"/>
              </a:rPr>
              <a:t> 0.0 </a:t>
            </a:r>
            <a:r>
              <a:rPr lang="en-US" sz="2000" dirty="0">
                <a:ea typeface="Cambria Math" panose="02040503050406030204" pitchFamily="18" charset="0"/>
              </a:rPr>
              <a:t>×</a:t>
            </a:r>
            <a:r>
              <a:rPr lang="en-US" sz="2000" dirty="0" smtClean="0">
                <a:ea typeface="Cambria Math" panose="02040503050406030204" pitchFamily="18" charset="0"/>
              </a:rPr>
              <a:t> 1.0 </a:t>
            </a:r>
            <a:r>
              <a:rPr lang="en-US" sz="2000" dirty="0">
                <a:ea typeface="Cambria Math" panose="02040503050406030204" pitchFamily="18" charset="0"/>
              </a:rPr>
              <a:t>×</a:t>
            </a:r>
            <a:r>
              <a:rPr lang="en-US" sz="2000" dirty="0" smtClean="0">
                <a:ea typeface="Cambria Math" panose="02040503050406030204" pitchFamily="18" charset="0"/>
              </a:rPr>
              <a:t> 1.0 = 0.0000</a:t>
            </a:r>
          </a:p>
          <a:p>
            <a:pPr marL="53975" indent="0">
              <a:buNone/>
            </a:pPr>
            <a:endParaRPr lang="en-US" sz="2000" dirty="0">
              <a:solidFill>
                <a:schemeClr val="tx1"/>
              </a:solidFill>
              <a:ea typeface="Cambria Math" panose="02040503050406030204" pitchFamily="18" charset="0"/>
            </a:endParaRPr>
          </a:p>
          <a:p>
            <a:pPr marL="53975" indent="0" algn="ctr">
              <a:buNone/>
            </a:pPr>
            <a:r>
              <a:rPr lang="en-US" sz="2000" dirty="0" smtClean="0">
                <a:ea typeface="Cambria Math" panose="02040503050406030204" pitchFamily="18" charset="0"/>
              </a:rPr>
              <a:t>Case3 is the strongest; Hence correct classification is </a:t>
            </a:r>
            <a:r>
              <a:rPr lang="en-US" sz="2000" b="1" dirty="0" smtClean="0">
                <a:solidFill>
                  <a:srgbClr val="0B5ED7"/>
                </a:solidFill>
                <a:ea typeface="Cambria Math" panose="02040503050406030204" pitchFamily="18" charset="0"/>
              </a:rPr>
              <a:t>Very Late</a:t>
            </a:r>
            <a:endParaRPr lang="en-US" sz="2000" b="1" dirty="0">
              <a:solidFill>
                <a:srgbClr val="0B5ED7"/>
              </a:solidFill>
              <a:ea typeface="Cambria Math" panose="02040503050406030204" pitchFamily="18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6707330"/>
              </p:ext>
            </p:extLst>
          </p:nvPr>
        </p:nvGraphicFramePr>
        <p:xfrm>
          <a:off x="1573695" y="2276516"/>
          <a:ext cx="624099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481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81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81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81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819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Week 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976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91283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Naïve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</a:t>
            </a:r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44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824651" y="1463040"/>
                <a:ext cx="7734300" cy="4053840"/>
              </a:xfrm>
              <a:prstGeom prst="rect">
                <a:avLst/>
              </a:prstGeom>
              <a:gradFill flip="none" rotWithShape="1">
                <a:gsLst>
                  <a:gs pos="0">
                    <a:srgbClr val="8488C4"/>
                  </a:gs>
                  <a:gs pos="53000">
                    <a:srgbClr val="D4DEFF"/>
                  </a:gs>
                  <a:gs pos="83000">
                    <a:srgbClr val="D4DEFF"/>
                  </a:gs>
                  <a:gs pos="100000">
                    <a:srgbClr val="96AB94"/>
                  </a:gs>
                </a:gsLst>
                <a:lin ang="5400000" scaled="0"/>
                <a:tileRect/>
              </a:grad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US" b="1" dirty="0" smtClean="0">
                  <a:solidFill>
                    <a:prstClr val="black"/>
                  </a:solidFill>
                </a:endParaRPr>
              </a:p>
              <a:p>
                <a:pPr algn="just"/>
                <a:r>
                  <a:rPr lang="en-US" b="1" dirty="0" smtClean="0">
                    <a:solidFill>
                      <a:prstClr val="black"/>
                    </a:solidFill>
                  </a:rPr>
                  <a:t>Input</a:t>
                </a:r>
                <a:r>
                  <a:rPr lang="en-US" dirty="0" smtClean="0">
                    <a:solidFill>
                      <a:prstClr val="black"/>
                    </a:solidFill>
                  </a:rPr>
                  <a:t>:   Given a set of </a:t>
                </a:r>
                <a:r>
                  <a:rPr lang="en-US" i="1" dirty="0" smtClean="0">
                    <a:solidFill>
                      <a:prstClr val="black"/>
                    </a:solidFill>
                  </a:rPr>
                  <a:t>k</a:t>
                </a:r>
                <a:r>
                  <a:rPr lang="en-US" dirty="0" smtClean="0">
                    <a:solidFill>
                      <a:prstClr val="black"/>
                    </a:solidFill>
                  </a:rPr>
                  <a:t> mutually exclusive and exhaustive classes </a:t>
                </a:r>
                <a:r>
                  <a:rPr lang="en-IN" i="1" dirty="0" smtClean="0">
                    <a:solidFill>
                      <a:schemeClr val="tx1"/>
                    </a:solidFill>
                  </a:rPr>
                  <a:t>C</a:t>
                </a:r>
                <a:r>
                  <a:rPr lang="en-IN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,…..,</m:t>
                        </m:r>
                        <m:sSub>
                          <m:sSubPr>
                            <m:ctrlPr>
                              <a:rPr lang="en-US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, which have prior probabilities </a:t>
                </a:r>
                <a:r>
                  <a:rPr lang="en-IN" i="1" dirty="0" smtClean="0">
                    <a:solidFill>
                      <a:schemeClr val="tx1"/>
                    </a:solidFill>
                  </a:rPr>
                  <a:t>P(C</a:t>
                </a:r>
                <a:r>
                  <a:rPr lang="en-IN" i="1" baseline="-25000" dirty="0" smtClean="0">
                    <a:solidFill>
                      <a:schemeClr val="tx1"/>
                    </a:solidFill>
                  </a:rPr>
                  <a:t>1</a:t>
                </a:r>
                <a:r>
                  <a:rPr lang="en-IN" i="1" dirty="0" smtClean="0">
                    <a:solidFill>
                      <a:schemeClr val="tx1"/>
                    </a:solidFill>
                  </a:rPr>
                  <a:t>),</a:t>
                </a:r>
                <a:r>
                  <a:rPr lang="en-IN" i="1" dirty="0">
                    <a:solidFill>
                      <a:schemeClr val="tx1"/>
                    </a:solidFill>
                  </a:rPr>
                  <a:t> </a:t>
                </a:r>
                <a:r>
                  <a:rPr lang="en-IN" i="1" dirty="0" smtClean="0">
                    <a:solidFill>
                      <a:schemeClr val="tx1"/>
                    </a:solidFill>
                  </a:rPr>
                  <a:t>P(C</a:t>
                </a:r>
                <a:r>
                  <a:rPr lang="en-IN" i="1" baseline="-25000" dirty="0" smtClean="0">
                    <a:solidFill>
                      <a:schemeClr val="tx1"/>
                    </a:solidFill>
                  </a:rPr>
                  <a:t>2</a:t>
                </a:r>
                <a:r>
                  <a:rPr lang="en-IN" i="1" dirty="0" smtClean="0">
                    <a:solidFill>
                      <a:schemeClr val="tx1"/>
                    </a:solidFill>
                  </a:rPr>
                  <a:t>),…..</a:t>
                </a:r>
                <a:r>
                  <a:rPr lang="en-IN" i="1" dirty="0">
                    <a:solidFill>
                      <a:schemeClr val="tx1"/>
                    </a:solidFill>
                  </a:rPr>
                  <a:t> </a:t>
                </a:r>
                <a:r>
                  <a:rPr lang="en-IN" i="1" dirty="0" smtClean="0">
                    <a:solidFill>
                      <a:schemeClr val="tx1"/>
                    </a:solidFill>
                  </a:rPr>
                  <a:t>P(</a:t>
                </a:r>
                <a:r>
                  <a:rPr lang="en-IN" i="1" dirty="0" err="1" smtClean="0">
                    <a:solidFill>
                      <a:schemeClr val="tx1"/>
                    </a:solidFill>
                  </a:rPr>
                  <a:t>C</a:t>
                </a:r>
                <a:r>
                  <a:rPr lang="en-IN" i="1" baseline="-25000" dirty="0" err="1" smtClean="0">
                    <a:solidFill>
                      <a:schemeClr val="tx1"/>
                    </a:solidFill>
                  </a:rPr>
                  <a:t>k</a:t>
                </a:r>
                <a:r>
                  <a:rPr lang="en-IN" i="1" dirty="0" smtClean="0">
                    <a:solidFill>
                      <a:schemeClr val="tx1"/>
                    </a:solidFill>
                  </a:rPr>
                  <a:t>)</a:t>
                </a:r>
                <a:r>
                  <a:rPr lang="en-IN" dirty="0" smtClean="0">
                    <a:solidFill>
                      <a:schemeClr val="tx1"/>
                    </a:solidFill>
                  </a:rPr>
                  <a:t>.</a:t>
                </a:r>
              </a:p>
              <a:p>
                <a:pPr algn="just"/>
                <a:endParaRPr lang="en-IN" dirty="0" smtClean="0">
                  <a:solidFill>
                    <a:schemeClr val="tx1"/>
                  </a:solidFill>
                </a:endParaRPr>
              </a:p>
              <a:p>
                <a:pPr algn="just"/>
                <a:r>
                  <a:rPr lang="en-IN" dirty="0" smtClean="0">
                    <a:solidFill>
                      <a:schemeClr val="tx1"/>
                    </a:solidFill>
                  </a:rPr>
                  <a:t>There are </a:t>
                </a:r>
                <a:r>
                  <a:rPr lang="en-IN" i="1" dirty="0" smtClean="0">
                    <a:solidFill>
                      <a:schemeClr val="tx1"/>
                    </a:solidFill>
                  </a:rPr>
                  <a:t>n</a:t>
                </a:r>
                <a:r>
                  <a:rPr lang="en-IN" dirty="0" smtClean="0">
                    <a:solidFill>
                      <a:schemeClr val="tx1"/>
                    </a:solidFill>
                  </a:rPr>
                  <a:t>-attribute set </a:t>
                </a:r>
                <a:r>
                  <a:rPr lang="en-IN" i="1" dirty="0" smtClean="0">
                    <a:solidFill>
                      <a:schemeClr val="tx1"/>
                    </a:solidFill>
                  </a:rPr>
                  <a:t>A</a:t>
                </a:r>
                <a:r>
                  <a:rPr lang="en-IN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,…..,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 which for a given instance have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,</a:t>
                </a:r>
                <a:r>
                  <a:rPr lang="en-US" dirty="0">
                    <a:solidFill>
                      <a:prstClr val="black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IN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,…..,</a:t>
                </a:r>
                <a:r>
                  <a:rPr lang="en-US" dirty="0">
                    <a:solidFill>
                      <a:prstClr val="black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IN" dirty="0">
                    <a:solidFill>
                      <a:schemeClr val="tx1"/>
                    </a:solidFill>
                  </a:rPr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 smtClean="0">
                  <a:solidFill>
                    <a:prstClr val="black"/>
                  </a:solidFill>
                </a:endParaRPr>
              </a:p>
              <a:p>
                <a:pPr algn="just"/>
                <a:endParaRPr lang="en-IN" dirty="0" smtClean="0">
                  <a:solidFill>
                    <a:schemeClr val="tx1"/>
                  </a:solidFill>
                </a:endParaRPr>
              </a:p>
              <a:p>
                <a:pPr algn="just"/>
                <a:r>
                  <a:rPr lang="en-IN" b="1" dirty="0" smtClean="0">
                    <a:solidFill>
                      <a:schemeClr val="tx1"/>
                    </a:solidFill>
                  </a:rPr>
                  <a:t>Step</a:t>
                </a:r>
                <a:r>
                  <a:rPr lang="en-IN" dirty="0" smtClean="0">
                    <a:solidFill>
                      <a:schemeClr val="tx1"/>
                    </a:solidFill>
                  </a:rPr>
                  <a:t>:   For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solidFill>
                              <a:prstClr val="black"/>
                            </a:solidFill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b="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,</a:t>
                </a:r>
                <a:r>
                  <a:rPr lang="en-IN" dirty="0">
                    <a:solidFill>
                      <a:schemeClr val="tx1"/>
                    </a:solidFill>
                  </a:rPr>
                  <a:t> </a:t>
                </a:r>
                <a:r>
                  <a:rPr lang="en-IN" dirty="0" smtClean="0">
                    <a:solidFill>
                      <a:schemeClr val="tx1"/>
                    </a:solidFill>
                  </a:rPr>
                  <a:t>calculate the class condition probabilities, </a:t>
                </a:r>
                <a:r>
                  <a:rPr lang="en-IN" i="1" dirty="0" err="1" smtClean="0">
                    <a:solidFill>
                      <a:schemeClr val="tx1"/>
                    </a:solidFill>
                  </a:rPr>
                  <a:t>i</a:t>
                </a:r>
                <a:r>
                  <a:rPr lang="en-IN" dirty="0" smtClean="0">
                    <a:solidFill>
                      <a:schemeClr val="tx1"/>
                    </a:solidFill>
                  </a:rPr>
                  <a:t> = 1,2,…..,</a:t>
                </a:r>
                <a:r>
                  <a:rPr lang="en-IN" i="1" dirty="0" smtClean="0">
                    <a:solidFill>
                      <a:schemeClr val="tx1"/>
                    </a:solidFill>
                  </a:rPr>
                  <a:t>k</a:t>
                </a:r>
                <a:endParaRPr lang="en-IN" i="1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IN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m:rPr>
                        <m:nor/>
                      </m:rPr>
                      <a:rPr lang="en-US" dirty="0">
                        <a:solidFill>
                          <a:schemeClr val="tx1"/>
                        </a:solidFill>
                        <a:ea typeface="Cambria Math" panose="02040503050406030204" pitchFamily="18" charset="0"/>
                      </a:rPr>
                      <m:t>×</m:t>
                    </m:r>
                    <m:nary>
                      <m:naryPr>
                        <m:chr m:val="∏"/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 smtClean="0">
                  <a:solidFill>
                    <a:schemeClr val="tx1"/>
                  </a:solidFill>
                </a:endParaRPr>
              </a:p>
              <a:p>
                <a:pPr algn="ctr"/>
                <a:endParaRPr lang="en-US" sz="1000" b="0" dirty="0" smtClean="0">
                  <a:solidFill>
                    <a:schemeClr val="tx1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,…..,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US" b="0" dirty="0" smtClean="0">
                  <a:solidFill>
                    <a:schemeClr val="tx1"/>
                  </a:solidFill>
                </a:endParaRPr>
              </a:p>
              <a:p>
                <a:endParaRPr lang="en-IN" b="1" dirty="0" smtClean="0">
                  <a:solidFill>
                    <a:schemeClr val="tx1"/>
                  </a:solidFill>
                </a:endParaRPr>
              </a:p>
              <a:p>
                <a:r>
                  <a:rPr lang="en-IN" b="1" dirty="0" smtClean="0">
                    <a:solidFill>
                      <a:schemeClr val="tx1"/>
                    </a:solidFill>
                  </a:rPr>
                  <a:t>Output</a:t>
                </a:r>
                <a:r>
                  <a:rPr lang="en-IN" dirty="0" smtClean="0">
                    <a:solidFill>
                      <a:schemeClr val="tx1"/>
                    </a:solidFill>
                  </a:rPr>
                  <a:t>: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IN" dirty="0" smtClean="0">
                    <a:solidFill>
                      <a:schemeClr val="tx1"/>
                    </a:solidFill>
                  </a:rPr>
                  <a:t> is the classification</a:t>
                </a:r>
                <a:endParaRPr lang="en-IN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651" y="1463040"/>
                <a:ext cx="7734300" cy="405384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ounded Rectangle 8"/>
          <p:cNvSpPr/>
          <p:nvPr/>
        </p:nvSpPr>
        <p:spPr>
          <a:xfrm>
            <a:off x="824651" y="1470984"/>
            <a:ext cx="7734300" cy="480060"/>
          </a:xfrm>
          <a:prstGeom prst="round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3975" indent="0">
              <a:buNone/>
            </a:pPr>
            <a:r>
              <a:rPr lang="en-US" sz="2000" b="1" dirty="0">
                <a:solidFill>
                  <a:schemeClr val="tx1"/>
                </a:solidFill>
                <a:ea typeface="Cambria Math" panose="02040503050406030204" pitchFamily="18" charset="0"/>
              </a:rPr>
              <a:t>Algorithm: Naïve </a:t>
            </a:r>
            <a:r>
              <a:rPr lang="en-US" sz="2000" b="1" dirty="0" smtClean="0">
                <a:solidFill>
                  <a:schemeClr val="tx1"/>
                </a:solidFill>
                <a:ea typeface="Cambria Math" panose="02040503050406030204" pitchFamily="18" charset="0"/>
              </a:rPr>
              <a:t>Bayesian </a:t>
            </a:r>
            <a:r>
              <a:rPr lang="en-US" sz="2000" b="1" dirty="0">
                <a:solidFill>
                  <a:schemeClr val="tx1"/>
                </a:solidFill>
                <a:ea typeface="Cambria Math" panose="02040503050406030204" pitchFamily="18" charset="0"/>
              </a:rPr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40479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Naïve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</a:t>
            </a:r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45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04948" y="1624337"/>
            <a:ext cx="8630202" cy="4732020"/>
          </a:xfrm>
        </p:spPr>
        <p:txBody>
          <a:bodyPr>
            <a:normAutofit/>
          </a:bodyPr>
          <a:lstStyle/>
          <a:p>
            <a:pPr marL="53975" indent="0">
              <a:buNone/>
            </a:pPr>
            <a:r>
              <a:rPr lang="en-US" sz="2000" b="1" dirty="0" smtClean="0">
                <a:solidFill>
                  <a:schemeClr val="tx1"/>
                </a:solidFill>
                <a:ea typeface="Cambria Math" panose="02040503050406030204" pitchFamily="18" charset="0"/>
              </a:rPr>
              <a:t>Pros and Cons</a:t>
            </a:r>
          </a:p>
          <a:p>
            <a:pPr marL="396875" indent="-342900"/>
            <a:r>
              <a:rPr lang="en-US" sz="2000" dirty="0" smtClean="0">
                <a:ea typeface="Cambria Math" panose="02040503050406030204" pitchFamily="18" charset="0"/>
              </a:rPr>
              <a:t>The Naïve Bayes’ approach is a very popular one, which often works well.</a:t>
            </a:r>
          </a:p>
          <a:p>
            <a:pPr marL="2591435" lvl="8" indent="-342900"/>
            <a:endParaRPr lang="en-US" sz="800" dirty="0" smtClean="0">
              <a:ea typeface="Cambria Math" panose="02040503050406030204" pitchFamily="18" charset="0"/>
            </a:endParaRPr>
          </a:p>
          <a:p>
            <a:pPr marL="396875" indent="-342900"/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However, it has a number of potential problems</a:t>
            </a:r>
          </a:p>
          <a:p>
            <a:pPr marL="2591435" lvl="8" indent="-342900"/>
            <a:endParaRPr lang="en-US" sz="800" dirty="0" smtClean="0">
              <a:solidFill>
                <a:schemeClr val="tx1"/>
              </a:solidFill>
              <a:ea typeface="Cambria Math" panose="02040503050406030204" pitchFamily="18" charset="0"/>
            </a:endParaRPr>
          </a:p>
          <a:p>
            <a:pPr marL="762635" lvl="1" indent="-342900"/>
            <a:r>
              <a:rPr lang="en-US" sz="2000" dirty="0" smtClean="0">
                <a:ea typeface="Cambria Math" panose="02040503050406030204" pitchFamily="18" charset="0"/>
              </a:rPr>
              <a:t>It relies on all attributes being </a:t>
            </a:r>
            <a:r>
              <a:rPr lang="en-US" sz="2000" dirty="0" smtClean="0">
                <a:solidFill>
                  <a:srgbClr val="0B5ED7"/>
                </a:solidFill>
                <a:ea typeface="Cambria Math" panose="02040503050406030204" pitchFamily="18" charset="0"/>
              </a:rPr>
              <a:t>categorical</a:t>
            </a:r>
            <a:r>
              <a:rPr lang="en-US" sz="2000" dirty="0" smtClean="0">
                <a:ea typeface="Cambria Math" panose="02040503050406030204" pitchFamily="18" charset="0"/>
              </a:rPr>
              <a:t>.</a:t>
            </a:r>
          </a:p>
          <a:p>
            <a:pPr marL="2591435" lvl="8" indent="-342900"/>
            <a:endParaRPr lang="en-US" sz="1000" dirty="0" smtClean="0">
              <a:ea typeface="Cambria Math" panose="02040503050406030204" pitchFamily="18" charset="0"/>
            </a:endParaRPr>
          </a:p>
          <a:p>
            <a:pPr marL="762635" lvl="1" indent="-342900"/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If the data is </a:t>
            </a:r>
            <a:r>
              <a:rPr lang="en-US" sz="2000" dirty="0" smtClean="0">
                <a:solidFill>
                  <a:srgbClr val="0B5ED7"/>
                </a:solidFill>
                <a:ea typeface="Cambria Math" panose="02040503050406030204" pitchFamily="18" charset="0"/>
              </a:rPr>
              <a:t>less</a:t>
            </a: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, then it </a:t>
            </a:r>
            <a:r>
              <a:rPr lang="en-US" sz="2000" dirty="0" smtClean="0">
                <a:solidFill>
                  <a:srgbClr val="0B5ED7"/>
                </a:solidFill>
                <a:ea typeface="Cambria Math" panose="02040503050406030204" pitchFamily="18" charset="0"/>
              </a:rPr>
              <a:t>estimates poorly</a:t>
            </a:r>
            <a:r>
              <a:rPr lang="en-US" sz="2000" dirty="0" smtClean="0">
                <a:solidFill>
                  <a:schemeClr val="tx1"/>
                </a:solidFill>
                <a:ea typeface="Cambria Math" panose="020405030504060302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4930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Naïve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</a:t>
            </a:r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46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04948" y="1624337"/>
                <a:ext cx="8630202" cy="4732020"/>
              </a:xfrm>
            </p:spPr>
            <p:txBody>
              <a:bodyPr>
                <a:normAutofit fontScale="85000" lnSpcReduction="20000"/>
              </a:bodyPr>
              <a:lstStyle/>
              <a:p>
                <a:pPr marL="53975" indent="0" algn="just">
                  <a:buNone/>
                </a:pPr>
                <a:r>
                  <a:rPr lang="en-US" sz="2000" b="1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Approach to overcome the limitations in Naïve Bayesian Classification</a:t>
                </a:r>
              </a:p>
              <a:p>
                <a:pPr marL="53975" indent="0" algn="just">
                  <a:buNone/>
                </a:pPr>
                <a:endParaRPr lang="en-US" sz="1100" b="1" dirty="0" smtClean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396875" indent="-342900" algn="just"/>
                <a:r>
                  <a:rPr lang="en-US" sz="2200" dirty="0" smtClean="0">
                    <a:solidFill>
                      <a:srgbClr val="A50021"/>
                    </a:solidFill>
                    <a:ea typeface="Cambria Math" panose="02040503050406030204" pitchFamily="18" charset="0"/>
                  </a:rPr>
                  <a:t>Estimating the posterior probabilities for continuous attributes</a:t>
                </a:r>
              </a:p>
              <a:p>
                <a:pPr marL="2591435" lvl="8" indent="-342900" algn="just"/>
                <a:endParaRPr lang="en-US" sz="800" dirty="0" smtClean="0">
                  <a:ea typeface="Cambria Math" panose="02040503050406030204" pitchFamily="18" charset="0"/>
                </a:endParaRPr>
              </a:p>
              <a:p>
                <a:pPr marL="762635" lvl="1" indent="-342900" algn="just"/>
                <a:r>
                  <a:rPr lang="en-US" sz="19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In real life situation, all attributes are not necessarily be categorical, In fact, there is a mix of both categorical and continuous attributes. </a:t>
                </a:r>
              </a:p>
              <a:p>
                <a:pPr marL="2591435" lvl="8" indent="-342900" algn="just"/>
                <a:endParaRPr lang="en-US" sz="1900" dirty="0" smtClean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762635" lvl="1" indent="-342900" algn="just"/>
                <a:r>
                  <a:rPr lang="en-US" sz="19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In the following, we discuss </a:t>
                </a:r>
                <a:r>
                  <a:rPr lang="en-US" sz="1900" dirty="0" smtClean="0">
                    <a:ea typeface="Cambria Math" panose="02040503050406030204" pitchFamily="18" charset="0"/>
                  </a:rPr>
                  <a:t>the </a:t>
                </a:r>
                <a:r>
                  <a:rPr lang="en-US" sz="19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schemes to deal with continuous attributes in Bayesian classifier.</a:t>
                </a:r>
              </a:p>
              <a:p>
                <a:pPr marL="2591435" lvl="8" indent="-342900" algn="just"/>
                <a:endParaRPr lang="en-US" sz="800" dirty="0" smtClean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920750" lvl="2" indent="-457200" algn="just">
                  <a:buSzPct val="100000"/>
                  <a:buFont typeface="+mj-lt"/>
                  <a:buAutoNum type="arabicPeriod"/>
                </a:pPr>
                <a:r>
                  <a:rPr lang="en-US" sz="2000" dirty="0">
                    <a:ea typeface="Cambria Math" panose="02040503050406030204" pitchFamily="18" charset="0"/>
                  </a:rPr>
                  <a:t>We can discretize each continuous attributes and then replace the continuous values with its corresponding discrete intervals.</a:t>
                </a:r>
              </a:p>
              <a:p>
                <a:pPr marL="463550" lvl="2" indent="0" algn="just">
                  <a:buSzPct val="100000"/>
                  <a:buNone/>
                </a:pPr>
                <a:endParaRPr lang="en-US" sz="1900" dirty="0" smtClean="0">
                  <a:ea typeface="Cambria Math" panose="02040503050406030204" pitchFamily="18" charset="0"/>
                </a:endParaRPr>
              </a:p>
              <a:p>
                <a:pPr marL="920750" lvl="2" indent="-457200" algn="just">
                  <a:buSzPct val="100000"/>
                  <a:buFont typeface="+mj-lt"/>
                  <a:buAutoNum type="arabicPeriod" startAt="2"/>
                </a:pPr>
                <a:r>
                  <a:rPr lang="en-US" sz="1900" dirty="0" smtClean="0">
                    <a:ea typeface="Cambria Math" panose="02040503050406030204" pitchFamily="18" charset="0"/>
                  </a:rPr>
                  <a:t>We </a:t>
                </a:r>
                <a:r>
                  <a:rPr lang="en-US" sz="1900" dirty="0">
                    <a:ea typeface="Cambria Math" panose="02040503050406030204" pitchFamily="18" charset="0"/>
                  </a:rPr>
                  <a:t>can assume a certain form of probability distribution for the continuous variable and estimate the parameters of the distribution using the training data. A Gaussian distribution is usually chosen to represent the posterior probabilities for continuous attributes. A general form of Gaussian distribution will look like</a:t>
                </a:r>
              </a:p>
              <a:p>
                <a:pPr marL="53975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rgbClr val="A5002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x</m:t>
                          </m:r>
                          <m:r>
                            <a:rPr lang="en-US" sz="200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: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μ</m:t>
                          </m:r>
                          <m:r>
                            <a:rPr lang="en-US" sz="200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en-US" sz="200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sz="2000">
                          <a:solidFill>
                            <a:srgbClr val="A5002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000" i="1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00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π</m:t>
                              </m:r>
                            </m:e>
                          </m:rad>
                          <m:r>
                            <m:rPr>
                              <m:sty m:val="p"/>
                            </m:rPr>
                            <a:rPr lang="el-GR" sz="2000" i="1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</m:den>
                      </m:f>
                      <m:sSup>
                        <m:sSupPr>
                          <m:ctrlPr>
                            <a:rPr lang="en-US" sz="2000" i="1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sz="200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f>
                        <m:fPr>
                          <m:ctrlPr>
                            <a:rPr lang="en-US" sz="2000" i="1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A5002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solidFill>
                                        <a:srgbClr val="A5002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x</m:t>
                                  </m:r>
                                  <m:r>
                                    <a:rPr lang="en-US" sz="2000">
                                      <a:solidFill>
                                        <a:srgbClr val="A5002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solidFill>
                                        <a:srgbClr val="A5002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μ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00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lang="en-US" sz="200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000" dirty="0">
                  <a:ea typeface="Cambria Math" panose="02040503050406030204" pitchFamily="18" charset="0"/>
                </a:endParaRPr>
              </a:p>
              <a:p>
                <a:pPr marL="53975" indent="0">
                  <a:buNone/>
                </a:pPr>
                <a:r>
                  <a:rPr lang="en-US" sz="2000" dirty="0">
                    <a:ea typeface="Cambria Math" panose="02040503050406030204" pitchFamily="18" charset="0"/>
                  </a:rPr>
                  <a:t>     		</a:t>
                </a:r>
                <a:r>
                  <a:rPr lang="en-US" sz="1900" dirty="0">
                    <a:ea typeface="Cambria Math" panose="02040503050406030204" pitchFamily="18" charset="0"/>
                  </a:rPr>
                  <a:t>w</a:t>
                </a:r>
                <a:r>
                  <a:rPr lang="en-US" sz="1900" dirty="0" smtClean="0">
                    <a:ea typeface="Cambria Math" panose="02040503050406030204" pitchFamily="18" charset="0"/>
                  </a:rPr>
                  <a:t>here</a:t>
                </a:r>
                <a:r>
                  <a:rPr lang="en-US" sz="1900" dirty="0">
                    <a:ea typeface="Cambria Math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9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μ</m:t>
                    </m:r>
                    <m:r>
                      <a:rPr lang="en-US" sz="19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9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and</m:t>
                    </m:r>
                    <m:r>
                      <a:rPr lang="en-US" sz="19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sz="19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9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sz="19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900" dirty="0">
                    <a:ea typeface="Cambria Math" panose="02040503050406030204" pitchFamily="18" charset="0"/>
                  </a:rPr>
                  <a:t> denote </a:t>
                </a:r>
                <a:r>
                  <a:rPr lang="en-US" sz="1900" dirty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mean</a:t>
                </a:r>
                <a:r>
                  <a:rPr lang="en-US" sz="1900" dirty="0">
                    <a:ea typeface="Cambria Math" panose="02040503050406030204" pitchFamily="18" charset="0"/>
                  </a:rPr>
                  <a:t> and </a:t>
                </a:r>
                <a:r>
                  <a:rPr lang="en-US" sz="1900" dirty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variance</a:t>
                </a:r>
                <a:r>
                  <a:rPr lang="en-US" sz="1900" dirty="0">
                    <a:ea typeface="Cambria Math" panose="02040503050406030204" pitchFamily="18" charset="0"/>
                  </a:rPr>
                  <a:t>, respectively.</a:t>
                </a:r>
              </a:p>
              <a:p>
                <a:pPr marL="1036955" lvl="2" indent="-342900" algn="just">
                  <a:buSzPct val="100000"/>
                  <a:buFont typeface="+mj-lt"/>
                  <a:buAutoNum type="arabicPeriod"/>
                </a:pPr>
                <a:endParaRPr lang="en-US" sz="1800" dirty="0" smtClean="0">
                  <a:ea typeface="Cambria Math" panose="02040503050406030204" pitchFamily="18" charset="0"/>
                </a:endParaRPr>
              </a:p>
              <a:p>
                <a:pPr marL="2597785" lvl="8" indent="-349250" algn="just">
                  <a:buFont typeface="+mj-lt"/>
                  <a:buAutoNum type="arabicPeriod"/>
                </a:pPr>
                <a:endParaRPr lang="en-US" sz="800" dirty="0" smtClean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4948" y="1624337"/>
                <a:ext cx="8630202" cy="4732020"/>
              </a:xfrm>
              <a:blipFill rotWithShape="1">
                <a:blip r:embed="rId2"/>
                <a:stretch>
                  <a:fillRect t="-1287" r="-49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59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Naïve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</a:t>
            </a:r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47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04948" y="1624337"/>
                <a:ext cx="8630202" cy="4732020"/>
              </a:xfrm>
            </p:spPr>
            <p:txBody>
              <a:bodyPr>
                <a:normAutofit/>
              </a:bodyPr>
              <a:lstStyle/>
              <a:p>
                <a:pPr marL="53975" indent="0" algn="just">
                  <a:buNone/>
                </a:pPr>
                <a:endParaRPr lang="en-US" sz="1000" dirty="0" smtClean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896938" indent="-379413" algn="just">
                  <a:buNone/>
                </a:pPr>
                <a:r>
                  <a:rPr lang="en-US" sz="18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	For each class </a:t>
                </a:r>
                <a:r>
                  <a:rPr lang="en-US" sz="1800" i="1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C</a:t>
                </a:r>
                <a:r>
                  <a:rPr lang="en-US" sz="1800" i="1" baseline="-25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i</a:t>
                </a:r>
                <a:r>
                  <a:rPr lang="en-US" sz="18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, the posterior probabilities for attribute </a:t>
                </a:r>
                <a:r>
                  <a:rPr lang="en-US" sz="1800" i="1" dirty="0" err="1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A</a:t>
                </a:r>
                <a:r>
                  <a:rPr lang="en-US" sz="1800" i="1" baseline="-25000" dirty="0" err="1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j</a:t>
                </a:r>
                <a:r>
                  <a:rPr lang="en-US" sz="1800" baseline="-25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US" sz="1800" dirty="0" smtClean="0">
                    <a:ea typeface="Cambria Math" panose="02040503050406030204" pitchFamily="18" charset="0"/>
                  </a:rPr>
                  <a:t>(it is the numeric attribute) can be calculated following Gaussian normal distribution as follows.</a:t>
                </a:r>
              </a:p>
              <a:p>
                <a:pPr marL="914400" indent="-395288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i="0" smtClean="0">
                          <a:solidFill>
                            <a:srgbClr val="A5002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</m:t>
                      </m:r>
                      <m:d>
                        <m:dPr>
                          <m:ctrlPr>
                            <a:rPr lang="en-US" sz="2000" i="1" smtClean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2000" dirty="0">
                              <a:solidFill>
                                <a:srgbClr val="A50021"/>
                              </a:solidFill>
                              <a:ea typeface="Cambria Math" panose="02040503050406030204" pitchFamily="18" charset="0"/>
                            </a:rPr>
                            <m:t>A</m:t>
                          </m:r>
                          <m:r>
                            <m:rPr>
                              <m:nor/>
                            </m:rPr>
                            <a:rPr lang="en-US" sz="2000" baseline="-25000" dirty="0">
                              <a:solidFill>
                                <a:srgbClr val="A50021"/>
                              </a:solidFill>
                              <a:ea typeface="Cambria Math" panose="02040503050406030204" pitchFamily="18" charset="0"/>
                            </a:rPr>
                            <m:t>j</m:t>
                          </m:r>
                          <m:r>
                            <m:rPr>
                              <m:nor/>
                            </m:rPr>
                            <a:rPr lang="en-US" sz="2000" b="0" baseline="-25000" dirty="0" smtClean="0">
                              <a:solidFill>
                                <a:srgbClr val="A50021"/>
                              </a:solidFill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2000" b="0" dirty="0" smtClean="0">
                              <a:solidFill>
                                <a:srgbClr val="A50021"/>
                              </a:solidFill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nor/>
                            </m:rPr>
                            <a:rPr lang="en-US" sz="2000" b="0" i="0" dirty="0" smtClean="0">
                              <a:solidFill>
                                <a:srgbClr val="A50021"/>
                              </a:solidFill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2000" b="0" dirty="0" smtClean="0">
                              <a:solidFill>
                                <a:srgbClr val="A50021"/>
                              </a:solidFill>
                              <a:ea typeface="Cambria Math" panose="02040503050406030204" pitchFamily="18" charset="0"/>
                            </a:rPr>
                            <m:t>a</m:t>
                          </m:r>
                          <m:r>
                            <m:rPr>
                              <m:nor/>
                            </m:rPr>
                            <a:rPr lang="en-US" sz="2000" b="0" baseline="-25000" dirty="0" smtClean="0">
                              <a:solidFill>
                                <a:srgbClr val="A50021"/>
                              </a:solidFill>
                              <a:ea typeface="Cambria Math" panose="02040503050406030204" pitchFamily="18" charset="0"/>
                            </a:rPr>
                            <m:t>j</m:t>
                          </m:r>
                          <m:r>
                            <m:rPr>
                              <m:nor/>
                            </m:rPr>
                            <a:rPr lang="en-US" sz="2000" b="0" i="0" dirty="0" smtClean="0">
                              <a:solidFill>
                                <a:srgbClr val="A50021"/>
                              </a:solidFill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m:rPr>
                              <m:nor/>
                            </m:rPr>
                            <a:rPr lang="en-US" sz="2000" b="0" i="0" dirty="0" smtClean="0">
                              <a:solidFill>
                                <a:srgbClr val="A50021"/>
                              </a:solidFill>
                              <a:ea typeface="Cambria Math" panose="02040503050406030204" pitchFamily="18" charset="0"/>
                            </a:rPr>
                            <m:t>C</m:t>
                          </m:r>
                          <m:r>
                            <m:rPr>
                              <m:sty m:val="p"/>
                            </m:rPr>
                            <a:rPr lang="en-US" sz="2000" b="0" i="0" baseline="-25000" dirty="0" smtClean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i</m:t>
                          </m:r>
                        </m:e>
                      </m:d>
                      <m:r>
                        <a:rPr lang="en-US" sz="2000" i="0">
                          <a:solidFill>
                            <a:srgbClr val="A5002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000" i="1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000" i="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  <m:r>
                                <m:rPr>
                                  <m:sty m:val="p"/>
                                </m:rPr>
                                <a:rPr lang="en-US" sz="2000" i="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π</m:t>
                              </m:r>
                            </m:e>
                          </m:rad>
                          <m:r>
                            <m:rPr>
                              <m:sty m:val="p"/>
                            </m:rPr>
                            <a:rPr lang="en-US" sz="2000" i="0" smtClean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sty m:val="p"/>
                            </m:rPr>
                            <a:rPr lang="en-US" sz="2000" b="0" i="0" baseline="-25000" smtClean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ij</m:t>
                          </m:r>
                        </m:den>
                      </m:f>
                      <m:sSup>
                        <m:sSupPr>
                          <m:ctrlPr>
                            <a:rPr lang="en-US" sz="2000" i="1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000" i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lang="en-US" sz="2000" i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f>
                        <m:fPr>
                          <m:ctrlPr>
                            <a:rPr lang="en-US" sz="2000" i="1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>
                                      <a:solidFill>
                                        <a:srgbClr val="A5002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b="0" i="0" smtClean="0">
                                      <a:solidFill>
                                        <a:srgbClr val="A5002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a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000" i="0" baseline="-25000">
                                      <a:solidFill>
                                        <a:srgbClr val="A5002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j</m:t>
                                  </m:r>
                                  <m:r>
                                    <a:rPr lang="en-US" sz="2000" i="0">
                                      <a:solidFill>
                                        <a:srgbClr val="A5002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000" i="0">
                                      <a:solidFill>
                                        <a:srgbClr val="A5002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μij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000" i="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sz="2000" i="0">
                              <a:solidFill>
                                <a:srgbClr val="A5002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sz="2000" i="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σ</m:t>
                              </m:r>
                              <m:r>
                                <m:rPr>
                                  <m:sty m:val="p"/>
                                </m:rPr>
                                <a:rPr lang="en-US" sz="2000" i="0" baseline="-2500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ij</m:t>
                              </m:r>
                            </m:e>
                            <m:sup>
                              <m:r>
                                <a:rPr lang="en-US" sz="2000" i="0">
                                  <a:solidFill>
                                    <a:srgbClr val="A5002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000" dirty="0" smtClean="0">
                  <a:solidFill>
                    <a:srgbClr val="A50021"/>
                  </a:solidFill>
                  <a:ea typeface="Cambria Math" panose="02040503050406030204" pitchFamily="18" charset="0"/>
                </a:endParaRPr>
              </a:p>
              <a:p>
                <a:pPr marL="914400" indent="0">
                  <a:buNone/>
                </a:pPr>
                <a:r>
                  <a:rPr lang="en-US" sz="1800" dirty="0" smtClean="0">
                    <a:ea typeface="Cambria Math" panose="02040503050406030204" pitchFamily="18" charset="0"/>
                  </a:rPr>
                  <a:t>Here, the parameter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μ</m:t>
                    </m:r>
                    <m:r>
                      <m:rPr>
                        <m:sty m:val="p"/>
                      </m:rPr>
                      <a:rPr lang="en-US" sz="1800" baseline="-250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ij</m:t>
                    </m:r>
                  </m:oMath>
                </a14:m>
                <a:r>
                  <a:rPr lang="en-US" sz="18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US" sz="1800" dirty="0" smtClean="0">
                    <a:ea typeface="Cambria Math" panose="02040503050406030204" pitchFamily="18" charset="0"/>
                  </a:rPr>
                  <a:t>can be calculated based on the sample mean of attribute value of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1800" dirty="0">
                        <a:solidFill>
                          <a:srgbClr val="A50021"/>
                        </a:solidFill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1800" baseline="-25000" dirty="0" smtClean="0">
                        <a:solidFill>
                          <a:srgbClr val="A50021"/>
                        </a:solidFill>
                        <a:ea typeface="Cambria Math" panose="02040503050406030204" pitchFamily="18" charset="0"/>
                      </a:rPr>
                      <m:t>j</m:t>
                    </m:r>
                  </m:oMath>
                </a14:m>
                <a:r>
                  <a:rPr lang="en-US" sz="1800" dirty="0" smtClean="0">
                    <a:ea typeface="Cambria Math" panose="02040503050406030204" pitchFamily="18" charset="0"/>
                  </a:rPr>
                  <a:t> for the training records that belong to the class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1800" i="1" dirty="0" smtClean="0">
                        <a:solidFill>
                          <a:srgbClr val="A5002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  <m:r>
                      <m:rPr>
                        <m:nor/>
                      </m:rPr>
                      <a:rPr lang="en-US" sz="1800" b="0" i="1" baseline="-25000" dirty="0" smtClean="0">
                        <a:solidFill>
                          <a:srgbClr val="A50021"/>
                        </a:solidFill>
                        <a:ea typeface="Cambria Math" panose="02040503050406030204" pitchFamily="18" charset="0"/>
                      </a:rPr>
                      <m:t>i</m:t>
                    </m:r>
                  </m:oMath>
                </a14:m>
                <a:r>
                  <a:rPr lang="en-US" sz="1800" dirty="0" smtClean="0">
                    <a:ea typeface="Cambria Math" panose="02040503050406030204" pitchFamily="18" charset="0"/>
                  </a:rPr>
                  <a:t>.</a:t>
                </a:r>
              </a:p>
              <a:p>
                <a:pPr marL="914400" lvl="8" indent="0"/>
                <a:endParaRPr lang="en-US" sz="1800" dirty="0" smtClean="0">
                  <a:ea typeface="Cambria Math" panose="02040503050406030204" pitchFamily="18" charset="0"/>
                </a:endParaRPr>
              </a:p>
              <a:p>
                <a:pPr marL="914400" indent="0">
                  <a:buNone/>
                </a:pPr>
                <a:r>
                  <a:rPr lang="en-US" sz="1800" dirty="0" smtClean="0">
                    <a:ea typeface="Cambria Math" panose="02040503050406030204" pitchFamily="18" charset="0"/>
                  </a:rPr>
                  <a:t>Similarly,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  <m:r>
                          <m:rPr>
                            <m:sty m:val="p"/>
                          </m:rPr>
                          <a:rPr lang="en-US" sz="1800" baseline="-2500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ij</m:t>
                        </m:r>
                      </m:e>
                      <m:sup>
                        <m:r>
                          <a:rPr lang="en-US" sz="180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800" dirty="0" smtClean="0">
                    <a:ea typeface="Cambria Math" panose="02040503050406030204" pitchFamily="18" charset="0"/>
                  </a:rPr>
                  <a:t> can be estimated from the calculation of variance of such training records.</a:t>
                </a:r>
              </a:p>
              <a:p>
                <a:pPr marL="53975" indent="0">
                  <a:buNone/>
                </a:pPr>
                <a:endParaRPr lang="en-US" sz="2000" dirty="0" smtClean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4948" y="1624337"/>
                <a:ext cx="8630202" cy="4732020"/>
              </a:xfrm>
              <a:blipFill>
                <a:blip r:embed="rId2"/>
                <a:stretch>
                  <a:fillRect r="-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8845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Naïve </a:t>
            </a:r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Bayesian </a:t>
            </a:r>
            <a:r>
              <a:rPr lang="en-US" sz="4000" dirty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Classifier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48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624337"/>
            <a:ext cx="9361488" cy="4732020"/>
          </a:xfrm>
        </p:spPr>
        <p:txBody>
          <a:bodyPr>
            <a:normAutofit/>
          </a:bodyPr>
          <a:lstStyle/>
          <a:p>
            <a:pPr marL="53975" indent="0" algn="just">
              <a:buNone/>
            </a:pPr>
            <a:r>
              <a:rPr lang="en-US" sz="2000" b="1" dirty="0" smtClean="0">
                <a:solidFill>
                  <a:schemeClr val="tx1"/>
                </a:solidFill>
                <a:ea typeface="Cambria Math" panose="02040503050406030204" pitchFamily="18" charset="0"/>
              </a:rPr>
              <a:t>M-estimate of </a:t>
            </a:r>
            <a:r>
              <a:rPr lang="en-US" sz="2000" b="1" dirty="0">
                <a:ea typeface="Cambria Math" panose="02040503050406030204" pitchFamily="18" charset="0"/>
              </a:rPr>
              <a:t>C</a:t>
            </a:r>
            <a:r>
              <a:rPr lang="en-US" sz="2000" b="1" dirty="0" smtClean="0">
                <a:solidFill>
                  <a:schemeClr val="tx1"/>
                </a:solidFill>
                <a:ea typeface="Cambria Math" panose="02040503050406030204" pitchFamily="18" charset="0"/>
              </a:rPr>
              <a:t>onditional Probability</a:t>
            </a:r>
          </a:p>
          <a:p>
            <a:pPr marL="396875" indent="-342900" algn="just"/>
            <a:endParaRPr lang="en-US" sz="1100" dirty="0" smtClean="0">
              <a:solidFill>
                <a:schemeClr val="tx1"/>
              </a:solidFill>
              <a:ea typeface="Cambria Math" panose="02040503050406030204" pitchFamily="18" charset="0"/>
            </a:endParaRPr>
          </a:p>
          <a:p>
            <a:pPr marL="396875" indent="-342900" algn="just"/>
            <a:r>
              <a:rPr lang="en-US" sz="2000" dirty="0" smtClean="0">
                <a:solidFill>
                  <a:srgbClr val="A50021"/>
                </a:solidFill>
                <a:ea typeface="Cambria Math" panose="02040503050406030204" pitchFamily="18" charset="0"/>
              </a:rPr>
              <a:t>The M-estimation is to deal with the potential problem of Naïve Bayesian Classifier when training data size is too poor. </a:t>
            </a:r>
          </a:p>
          <a:p>
            <a:pPr marL="2591435" lvl="8" indent="-342900" algn="just"/>
            <a:endParaRPr lang="en-US" sz="800" dirty="0" smtClean="0">
              <a:ea typeface="Cambria Math" panose="02040503050406030204" pitchFamily="18" charset="0"/>
            </a:endParaRPr>
          </a:p>
          <a:p>
            <a:pPr marL="762635" lvl="1" indent="-342900" algn="just"/>
            <a:r>
              <a:rPr lang="en-US" sz="1800" dirty="0" smtClean="0">
                <a:ea typeface="Cambria Math" panose="02040503050406030204" pitchFamily="18" charset="0"/>
              </a:rPr>
              <a:t>If the </a:t>
            </a:r>
            <a:r>
              <a:rPr lang="en-US" sz="1800" dirty="0">
                <a:ea typeface="Cambria Math" panose="02040503050406030204" pitchFamily="18" charset="0"/>
              </a:rPr>
              <a:t>posterior probability </a:t>
            </a:r>
            <a:r>
              <a:rPr lang="en-US" sz="1800" dirty="0" smtClean="0">
                <a:ea typeface="Cambria Math" panose="02040503050406030204" pitchFamily="18" charset="0"/>
              </a:rPr>
              <a:t>for one of the attribute is zero, then the overall </a:t>
            </a:r>
            <a:r>
              <a:rPr lang="en-US" sz="1800" dirty="0">
                <a:ea typeface="Cambria Math" panose="02040503050406030204" pitchFamily="18" charset="0"/>
              </a:rPr>
              <a:t>class-conditional probability </a:t>
            </a:r>
            <a:r>
              <a:rPr lang="en-US" sz="1800" dirty="0" smtClean="0">
                <a:ea typeface="Cambria Math" panose="02040503050406030204" pitchFamily="18" charset="0"/>
              </a:rPr>
              <a:t>for the class vanishes.</a:t>
            </a:r>
          </a:p>
          <a:p>
            <a:pPr marL="2591435" lvl="8" indent="-342900" algn="just"/>
            <a:endParaRPr lang="en-US" sz="800" dirty="0" smtClean="0">
              <a:ea typeface="Cambria Math" panose="02040503050406030204" pitchFamily="18" charset="0"/>
            </a:endParaRPr>
          </a:p>
          <a:p>
            <a:pPr marL="762635" lvl="1" indent="-342900" algn="just"/>
            <a:r>
              <a:rPr lang="en-US" sz="1800" dirty="0" smtClean="0">
                <a:ea typeface="Cambria Math" panose="02040503050406030204" pitchFamily="18" charset="0"/>
              </a:rPr>
              <a:t>In other words, if training data do not cover many of the attribute values, then we may not be able to classify some of the test records. </a:t>
            </a:r>
          </a:p>
          <a:p>
            <a:pPr marL="2591435" lvl="8" indent="-342900" algn="just"/>
            <a:endParaRPr lang="en-US" sz="800" dirty="0" smtClean="0">
              <a:ea typeface="Cambria Math" panose="02040503050406030204" pitchFamily="18" charset="0"/>
            </a:endParaRPr>
          </a:p>
          <a:p>
            <a:pPr marL="396875" indent="-342900" algn="just"/>
            <a:r>
              <a:rPr lang="en-US" sz="2000" dirty="0" smtClean="0">
                <a:ea typeface="Cambria Math" panose="02040503050406030204" pitchFamily="18" charset="0"/>
              </a:rPr>
              <a:t>This problem can be addressed by using the </a:t>
            </a:r>
            <a:r>
              <a:rPr lang="en-US" sz="2000" dirty="0" smtClean="0">
                <a:solidFill>
                  <a:srgbClr val="A50021"/>
                </a:solidFill>
                <a:ea typeface="Cambria Math" panose="02040503050406030204" pitchFamily="18" charset="0"/>
              </a:rPr>
              <a:t>M-estimate approach</a:t>
            </a:r>
            <a:r>
              <a:rPr lang="en-US" sz="2000" dirty="0" smtClean="0">
                <a:ea typeface="Cambria Math" panose="02040503050406030204" pitchFamily="18" charset="0"/>
              </a:rPr>
              <a:t>. </a:t>
            </a:r>
            <a:endParaRPr lang="en-US" sz="2000" dirty="0" smtClean="0">
              <a:solidFill>
                <a:schemeClr val="tx1"/>
              </a:solidFill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356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M-estimate Approach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49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0" y="1624337"/>
                <a:ext cx="9361488" cy="4732020"/>
              </a:xfrm>
            </p:spPr>
            <p:txBody>
              <a:bodyPr>
                <a:normAutofit/>
              </a:bodyPr>
              <a:lstStyle/>
              <a:p>
                <a:pPr marL="396875" indent="-342900" algn="just"/>
                <a:r>
                  <a:rPr lang="en-US" sz="2000" dirty="0" smtClean="0">
                    <a:solidFill>
                      <a:srgbClr val="A50021"/>
                    </a:solidFill>
                    <a:ea typeface="Cambria Math" panose="02040503050406030204" pitchFamily="18" charset="0"/>
                  </a:rPr>
                  <a:t>M-estimate approach </a:t>
                </a:r>
                <a:r>
                  <a:rPr lang="en-US" sz="2000" dirty="0" smtClean="0">
                    <a:ea typeface="Cambria Math" panose="02040503050406030204" pitchFamily="18" charset="0"/>
                  </a:rPr>
                  <a:t>can be stated as follows</a:t>
                </a:r>
              </a:p>
              <a:p>
                <a:pPr marL="2591435" lvl="8" indent="-342900" algn="just"/>
                <a:endParaRPr lang="en-US" sz="800" dirty="0" smtClean="0">
                  <a:ea typeface="Cambria Math" panose="02040503050406030204" pitchFamily="18" charset="0"/>
                </a:endParaRPr>
              </a:p>
              <a:p>
                <a:pPr marL="53975" indent="0" algn="ctr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solidFill>
                          <a:srgbClr val="A5002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sz="2000" i="1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sz="2000" dirty="0">
                            <a:solidFill>
                              <a:srgbClr val="A50021"/>
                            </a:solidFill>
                            <a:ea typeface="Cambria Math" panose="02040503050406030204" pitchFamily="18" charset="0"/>
                          </a:rPr>
                          <m:t>A</m:t>
                        </m:r>
                        <m:r>
                          <m:rPr>
                            <m:nor/>
                          </m:rPr>
                          <a:rPr lang="en-US" sz="2000" baseline="-25000" dirty="0">
                            <a:solidFill>
                              <a:srgbClr val="A50021"/>
                            </a:solidFill>
                            <a:ea typeface="Cambria Math" panose="02040503050406030204" pitchFamily="18" charset="0"/>
                          </a:rPr>
                          <m:t>j</m:t>
                        </m:r>
                        <m:r>
                          <m:rPr>
                            <m:nor/>
                          </m:rPr>
                          <a:rPr lang="en-US" sz="2000" baseline="-25000" dirty="0">
                            <a:solidFill>
                              <a:srgbClr val="A50021"/>
                            </a:solidFill>
                            <a:ea typeface="Cambria Math" panose="02040503050406030204" pitchFamily="18" charset="0"/>
                          </a:rPr>
                          <m:t> = </m:t>
                        </m:r>
                        <m:r>
                          <m:rPr>
                            <m:nor/>
                          </m:rPr>
                          <a:rPr lang="en-US" sz="2000" b="0" i="0" dirty="0" smtClean="0">
                            <a:solidFill>
                              <a:srgbClr val="A50021"/>
                            </a:solidFill>
                            <a:ea typeface="Cambria Math" panose="02040503050406030204" pitchFamily="18" charset="0"/>
                          </a:rPr>
                          <m:t>a</m:t>
                        </m:r>
                        <m:r>
                          <m:rPr>
                            <m:nor/>
                          </m:rPr>
                          <a:rPr lang="en-US" sz="2000" b="0" i="0" baseline="-25000" dirty="0" smtClean="0">
                            <a:solidFill>
                              <a:srgbClr val="A50021"/>
                            </a:solidFill>
                            <a:ea typeface="Cambria Math" panose="02040503050406030204" pitchFamily="18" charset="0"/>
                          </a:rPr>
                          <m:t>j</m:t>
                        </m:r>
                        <m:r>
                          <m:rPr>
                            <m:nor/>
                          </m:rPr>
                          <a:rPr lang="en-US" sz="2000" b="0" i="0" dirty="0" smtClean="0">
                            <a:solidFill>
                              <a:srgbClr val="A50021"/>
                            </a:solidFill>
                            <a:ea typeface="Cambria Math" panose="02040503050406030204" pitchFamily="18" charset="0"/>
                          </a:rPr>
                          <m:t>|</m:t>
                        </m:r>
                        <m:r>
                          <m:rPr>
                            <m:nor/>
                          </m:rPr>
                          <a:rPr lang="en-US" sz="2000" b="0" i="0" dirty="0" smtClean="0">
                            <a:solidFill>
                              <a:srgbClr val="A50021"/>
                            </a:solidFill>
                            <a:ea typeface="Cambria Math" panose="02040503050406030204" pitchFamily="18" charset="0"/>
                          </a:rPr>
                          <m:t>C</m:t>
                        </m:r>
                        <m:r>
                          <m:rPr>
                            <m:sty m:val="p"/>
                          </m:rPr>
                          <a:rPr lang="en-US" sz="2000" baseline="-25000" dirty="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i</m:t>
                        </m:r>
                      </m:e>
                    </m:d>
                    <m:r>
                      <a:rPr lang="en-US" sz="2000">
                        <a:solidFill>
                          <a:srgbClr val="A5002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smtClean="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i="1" smtClean="0">
                                <a:solidFill>
                                  <a:srgbClr val="A5002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rgbClr val="A5002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000" i="1" smtClean="0">
                                    <a:solidFill>
                                      <a:srgbClr val="A5002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solidFill>
                                      <a:srgbClr val="A5002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rgbClr val="A5002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  <m:r>
                          <a:rPr lang="en-US" sz="2000" b="0" i="1" smtClean="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000" b="0" i="1" smtClean="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𝑚𝑝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2000" b="0" i="1" smtClean="0">
                            <a:solidFill>
                              <a:srgbClr val="A5002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den>
                    </m:f>
                  </m:oMath>
                </a14:m>
                <a:r>
                  <a:rPr lang="en-US" sz="2000" dirty="0" smtClean="0">
                    <a:ea typeface="Cambria Math" panose="02040503050406030204" pitchFamily="18" charset="0"/>
                  </a:rPr>
                  <a:t> </a:t>
                </a:r>
              </a:p>
              <a:p>
                <a:pPr marL="53975" indent="0">
                  <a:buNone/>
                </a:pPr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:r>
                  <a:rPr lang="en-US" sz="2000" dirty="0" smtClean="0">
                    <a:ea typeface="Cambria Math" panose="02040503050406030204" pitchFamily="18" charset="0"/>
                  </a:rPr>
                  <a:t>    </a:t>
                </a:r>
              </a:p>
              <a:p>
                <a:pPr marL="53975" indent="0">
                  <a:buNone/>
                </a:pPr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:r>
                  <a:rPr lang="en-US" sz="2000" dirty="0" smtClean="0">
                    <a:ea typeface="Cambria Math" panose="02040503050406030204" pitchFamily="18" charset="0"/>
                  </a:rPr>
                  <a:t>     where, </a:t>
                </a:r>
                <a:r>
                  <a:rPr lang="en-US" sz="2000" i="1" dirty="0" smtClean="0">
                    <a:ea typeface="Cambria Math" panose="02040503050406030204" pitchFamily="18" charset="0"/>
                  </a:rPr>
                  <a:t>n</a:t>
                </a:r>
                <a:r>
                  <a:rPr lang="en-US" sz="2000" dirty="0" smtClean="0">
                    <a:ea typeface="Cambria Math" panose="02040503050406030204" pitchFamily="18" charset="0"/>
                  </a:rPr>
                  <a:t> = total number of instances from </a:t>
                </a:r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class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000" i="1" dirty="0">
                        <a:solidFill>
                          <a:schemeClr val="tx1"/>
                        </a:solidFill>
                        <a:ea typeface="Cambria Math" panose="02040503050406030204" pitchFamily="18" charset="0"/>
                      </a:rPr>
                      <m:t>C</m:t>
                    </m:r>
                    <m:r>
                      <a:rPr lang="en-US" sz="2000" i="1" baseline="-250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000" i="1" dirty="0" smtClean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53975" indent="0"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 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2000" dirty="0" smtClean="0">
                    <a:ea typeface="Cambria Math" panose="02040503050406030204" pitchFamily="18" charset="0"/>
                  </a:rPr>
                  <a:t> = number of training examples from class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000" i="1" dirty="0" smtClean="0">
                        <a:solidFill>
                          <a:schemeClr val="tx1"/>
                        </a:solidFill>
                        <a:ea typeface="Cambria Math" panose="02040503050406030204" pitchFamily="18" charset="0"/>
                      </a:rPr>
                      <m:t>C</m:t>
                    </m:r>
                    <m:r>
                      <a:rPr lang="en-US" sz="2000" i="1" baseline="-25000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 smtClean="0">
                    <a:ea typeface="Cambria Math" panose="02040503050406030204" pitchFamily="18" charset="0"/>
                  </a:rPr>
                  <a:t> that take the value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000" i="1" dirty="0" smtClean="0">
                        <a:solidFill>
                          <a:schemeClr val="tx1"/>
                        </a:solidFill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2000" i="1" baseline="-25000" dirty="0" smtClean="0">
                        <a:solidFill>
                          <a:schemeClr val="tx1"/>
                        </a:solidFill>
                        <a:ea typeface="Cambria Math" panose="02040503050406030204" pitchFamily="18" charset="0"/>
                      </a:rPr>
                      <m:t>j</m:t>
                    </m:r>
                    <m:r>
                      <m:rPr>
                        <m:nor/>
                      </m:rPr>
                      <a:rPr lang="en-US" sz="2000" i="1" baseline="-25000" dirty="0" smtClean="0">
                        <a:solidFill>
                          <a:schemeClr val="tx1"/>
                        </a:solidFill>
                        <a:ea typeface="Cambria Math" panose="02040503050406030204" pitchFamily="18" charset="0"/>
                      </a:rPr>
                      <m:t> =</m:t>
                    </m:r>
                    <m:r>
                      <m:rPr>
                        <m:nor/>
                      </m:rPr>
                      <a:rPr lang="en-US" sz="2000" b="0" i="1" dirty="0" smtClean="0">
                        <a:solidFill>
                          <a:schemeClr val="tx1"/>
                        </a:solidFill>
                        <a:ea typeface="Cambria Math" panose="02040503050406030204" pitchFamily="18" charset="0"/>
                      </a:rPr>
                      <m:t>a</m:t>
                    </m:r>
                    <m:r>
                      <m:rPr>
                        <m:nor/>
                      </m:rPr>
                      <a:rPr lang="en-US" sz="2000" b="0" i="1" baseline="-25000" dirty="0" smtClean="0">
                        <a:solidFill>
                          <a:schemeClr val="tx1"/>
                        </a:solidFill>
                        <a:ea typeface="Cambria Math" panose="02040503050406030204" pitchFamily="18" charset="0"/>
                      </a:rPr>
                      <m:t>j</m:t>
                    </m:r>
                    <m:r>
                      <m:rPr>
                        <m:nor/>
                      </m:rPr>
                      <a:rPr lang="en-US" sz="2000" i="1" baseline="-25000" dirty="0" smtClean="0">
                        <a:solidFill>
                          <a:schemeClr val="tx1"/>
                        </a:solidFill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000" i="1" dirty="0" smtClean="0">
                  <a:ea typeface="Cambria Math" panose="02040503050406030204" pitchFamily="18" charset="0"/>
                </a:endParaRPr>
              </a:p>
              <a:p>
                <a:pPr marL="53975" indent="0">
                  <a:buNone/>
                </a:pPr>
                <a:r>
                  <a:rPr lang="en-US" sz="2000" dirty="0">
                    <a:ea typeface="Cambria Math" panose="02040503050406030204" pitchFamily="18" charset="0"/>
                  </a:rPr>
                  <a:t>	</a:t>
                </a:r>
                <a:r>
                  <a:rPr lang="en-US" sz="2000" dirty="0" smtClean="0">
                    <a:ea typeface="Cambria Math" panose="02040503050406030204" pitchFamily="18" charset="0"/>
                  </a:rPr>
                  <a:t>    </a:t>
                </a:r>
                <a:r>
                  <a:rPr lang="en-US" sz="2000" i="1" dirty="0" smtClean="0">
                    <a:ea typeface="Cambria Math" panose="02040503050406030204" pitchFamily="18" charset="0"/>
                  </a:rPr>
                  <a:t>m</a:t>
                </a:r>
                <a:r>
                  <a:rPr lang="en-US" sz="2000" dirty="0" smtClean="0">
                    <a:ea typeface="Cambria Math" panose="02040503050406030204" pitchFamily="18" charset="0"/>
                  </a:rPr>
                  <a:t> = it is a parameter known as the equivalent sample size, and</a:t>
                </a:r>
              </a:p>
              <a:p>
                <a:pPr marL="53975" indent="0">
                  <a:buNone/>
                </a:pPr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:r>
                  <a:rPr lang="en-US" sz="2000" dirty="0" smtClean="0">
                    <a:ea typeface="Cambria Math" panose="02040503050406030204" pitchFamily="18" charset="0"/>
                  </a:rPr>
                  <a:t>                  </a:t>
                </a:r>
                <a:r>
                  <a:rPr lang="en-US" sz="2000" i="1" dirty="0" smtClean="0">
                    <a:ea typeface="Cambria Math" panose="02040503050406030204" pitchFamily="18" charset="0"/>
                  </a:rPr>
                  <a:t>p</a:t>
                </a:r>
                <a:r>
                  <a:rPr lang="en-US" sz="2000" dirty="0" smtClean="0">
                    <a:ea typeface="Cambria Math" panose="02040503050406030204" pitchFamily="18" charset="0"/>
                  </a:rPr>
                  <a:t> = is a user specified parameter.</a:t>
                </a:r>
              </a:p>
              <a:p>
                <a:pPr marL="53975" indent="0">
                  <a:buNone/>
                </a:pPr>
                <a:endParaRPr lang="en-US" sz="2000" dirty="0" smtClean="0">
                  <a:ea typeface="Cambria Math" panose="02040503050406030204" pitchFamily="18" charset="0"/>
                </a:endParaRPr>
              </a:p>
              <a:p>
                <a:pPr marL="53975" indent="0">
                  <a:buNone/>
                </a:pPr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:r>
                  <a:rPr lang="en-US" sz="2000" dirty="0" smtClean="0">
                    <a:ea typeface="Cambria Math" panose="02040503050406030204" pitchFamily="18" charset="0"/>
                  </a:rPr>
                  <a:t>    </a:t>
                </a:r>
                <a:r>
                  <a:rPr lang="en-US" sz="2000" b="1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Note: </a:t>
                </a:r>
              </a:p>
              <a:p>
                <a:pPr marL="53975" indent="0">
                  <a:buNone/>
                </a:pPr>
                <a:r>
                  <a:rPr lang="en-US" sz="2000" b="1" dirty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US" sz="2000" b="1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   </a:t>
                </a:r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If </a:t>
                </a:r>
                <a:r>
                  <a:rPr lang="en-US" sz="2000" i="1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n</a:t>
                </a:r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= 0, that is, if there is no training set available, then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sz="2000" b="0" i="1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</m:t>
                        </m:r>
                        <m:r>
                          <m:rPr>
                            <m:nor/>
                          </m:rPr>
                          <a:rPr lang="en-US" sz="2000" b="0" i="1" baseline="-25000" dirty="0" smtClean="0">
                            <a:solidFill>
                              <a:srgbClr val="0B5ED7"/>
                            </a:solidFill>
                            <a:ea typeface="Cambria Math" panose="02040503050406030204" pitchFamily="18" charset="0"/>
                          </a:rPr>
                          <m:t>i</m:t>
                        </m:r>
                        <m:r>
                          <m:rPr>
                            <m:nor/>
                          </m:rPr>
                          <a:rPr lang="en-US" sz="2000" i="1" dirty="0">
                            <a:solidFill>
                              <a:srgbClr val="0B5ED7"/>
                            </a:solidFill>
                            <a:ea typeface="Cambria Math" panose="02040503050406030204" pitchFamily="18" charset="0"/>
                          </a:rPr>
                          <m:t>|</m:t>
                        </m:r>
                        <m:r>
                          <m:rPr>
                            <m:nor/>
                          </m:rPr>
                          <a:rPr lang="en-US" sz="2000" i="1" dirty="0">
                            <a:solidFill>
                              <a:srgbClr val="0B5ED7"/>
                            </a:solidFill>
                            <a:ea typeface="Cambria Math" panose="02040503050406030204" pitchFamily="18" charset="0"/>
                          </a:rPr>
                          <m:t>C</m:t>
                        </m:r>
                        <m:r>
                          <a:rPr lang="en-US" sz="2000" i="1" baseline="-25000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en-US" sz="2000" i="1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= p</a:t>
                </a:r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,</a:t>
                </a:r>
              </a:p>
              <a:p>
                <a:pPr marL="53975" indent="0">
                  <a:buNone/>
                </a:pPr>
                <a:r>
                  <a:rPr lang="en-US" sz="2000" dirty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US" sz="2000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    so, this is a different value, in absence of sample value.</a:t>
                </a: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624337"/>
                <a:ext cx="9361488" cy="4732020"/>
              </a:xfrm>
              <a:blipFill rotWithShape="0">
                <a:blip r:embed="rId2"/>
                <a:stretch>
                  <a:fillRect t="-6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208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897592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Introduction to Classification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5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468078" y="1592580"/>
                <a:ext cx="8630202" cy="4732020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sz="2000" b="1" dirty="0" smtClean="0">
                    <a:solidFill>
                      <a:srgbClr val="0B5ED7"/>
                    </a:solidFill>
                  </a:rPr>
                  <a:t>Example</a:t>
                </a:r>
                <a:r>
                  <a:rPr lang="en-IN" sz="2000" b="1" dirty="0">
                    <a:solidFill>
                      <a:srgbClr val="0B5ED7"/>
                    </a:solidFill>
                  </a:rPr>
                  <a:t> </a:t>
                </a:r>
                <a:r>
                  <a:rPr lang="en-IN" sz="2000" b="1" dirty="0" smtClean="0">
                    <a:solidFill>
                      <a:srgbClr val="0B5ED7"/>
                    </a:solidFill>
                  </a:rPr>
                  <a:t>8.1</a:t>
                </a:r>
                <a:r>
                  <a:rPr lang="en-US" sz="2000" b="1" dirty="0">
                    <a:solidFill>
                      <a:srgbClr val="0B5ED7"/>
                    </a:solidFill>
                  </a:rPr>
                  <a:t>	</a:t>
                </a:r>
                <a:endParaRPr lang="en-US" sz="2000" b="1" dirty="0" smtClean="0">
                  <a:solidFill>
                    <a:srgbClr val="0B5ED7"/>
                  </a:solidFill>
                </a:endParaRPr>
              </a:p>
              <a:p>
                <a:pPr algn="just"/>
                <a:r>
                  <a:rPr lang="en-US" sz="2000" dirty="0" smtClean="0">
                    <a:solidFill>
                      <a:srgbClr val="0B5ED7"/>
                    </a:solidFill>
                  </a:rPr>
                  <a:t>Teacher classify students as A, B, C, D and F based on their marks. The following is one simple classification rule:</a:t>
                </a:r>
              </a:p>
              <a:p>
                <a:pPr algn="just"/>
                <a:endParaRPr lang="en-US" sz="2000" dirty="0" smtClean="0">
                  <a:solidFill>
                    <a:srgbClr val="0B5ED7"/>
                  </a:solidFill>
                </a:endParaRPr>
              </a:p>
              <a:p>
                <a:pPr marL="0" indent="0" algn="ctr">
                  <a:buNone/>
                </a:pPr>
                <a:r>
                  <a:rPr lang="en-IN" sz="2000" b="1" dirty="0" smtClean="0">
                    <a:solidFill>
                      <a:srgbClr val="0B5ED7"/>
                    </a:solidFill>
                  </a:rPr>
                  <a:t>Mark </a:t>
                </a:r>
                <a14:m>
                  <m:oMath xmlns:m="http://schemas.openxmlformats.org/officeDocument/2006/math">
                    <m:r>
                      <a:rPr lang="en-IN" sz="2000" b="1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sz="2000" b="1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𝟗𝟎</m:t>
                    </m:r>
                  </m:oMath>
                </a14:m>
                <a:r>
                  <a:rPr lang="en-IN" sz="2000" b="1" dirty="0" smtClean="0">
                    <a:solidFill>
                      <a:srgbClr val="0B5ED7"/>
                    </a:solidFill>
                  </a:rPr>
                  <a:t>	    :	A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𝟗𝟎</m:t>
                    </m:r>
                    <m:r>
                      <a:rPr lang="en-US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000" b="1" dirty="0" smtClean="0">
                    <a:solidFill>
                      <a:srgbClr val="0B5ED7"/>
                    </a:solidFill>
                  </a:rPr>
                  <a:t>&gt; Mark </a:t>
                </a:r>
                <a14:m>
                  <m:oMath xmlns:m="http://schemas.openxmlformats.org/officeDocument/2006/math">
                    <m:r>
                      <a:rPr lang="en-IN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sz="2000" b="1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𝟖</m:t>
                    </m:r>
                    <m:r>
                      <a:rPr lang="en-US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  <m:r>
                      <a:rPr lang="en-US" sz="2000" b="1" i="0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000" b="1" dirty="0" smtClean="0">
                    <a:solidFill>
                      <a:srgbClr val="0B5ED7"/>
                    </a:solidFill>
                  </a:rPr>
                  <a:t>   :	B</a:t>
                </a:r>
              </a:p>
              <a:p>
                <a:pPr marL="0" indent="0" algn="ctr">
                  <a:buNone/>
                </a:pPr>
                <a:r>
                  <a:rPr lang="en-US" sz="2000" b="1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8</a:t>
                </a:r>
                <a14:m>
                  <m:oMath xmlns:m="http://schemas.openxmlformats.org/officeDocument/2006/math">
                    <m:r>
                      <a:rPr lang="en-US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  <m:r>
                      <a:rPr lang="en-US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000" b="1" dirty="0">
                    <a:solidFill>
                      <a:srgbClr val="0B5ED7"/>
                    </a:solidFill>
                  </a:rPr>
                  <a:t>&gt; </a:t>
                </a:r>
                <a:r>
                  <a:rPr lang="en-IN" sz="2000" b="1" dirty="0" smtClean="0">
                    <a:solidFill>
                      <a:srgbClr val="0B5ED7"/>
                    </a:solidFill>
                  </a:rPr>
                  <a:t>Mark </a:t>
                </a:r>
                <a14:m>
                  <m:oMath xmlns:m="http://schemas.openxmlformats.org/officeDocument/2006/math">
                    <m:r>
                      <a:rPr lang="en-IN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sz="2000" b="1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𝟕</m:t>
                    </m:r>
                    <m:r>
                      <a:rPr lang="en-US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  <m:r>
                      <a:rPr lang="en-US" sz="2000" b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000" b="1" dirty="0">
                    <a:solidFill>
                      <a:srgbClr val="0B5ED7"/>
                    </a:solidFill>
                  </a:rPr>
                  <a:t> </a:t>
                </a:r>
                <a:r>
                  <a:rPr lang="en-IN" sz="2000" b="1" dirty="0" smtClean="0">
                    <a:solidFill>
                      <a:srgbClr val="0B5ED7"/>
                    </a:solidFill>
                  </a:rPr>
                  <a:t>  :</a:t>
                </a:r>
                <a:r>
                  <a:rPr lang="en-IN" sz="2000" b="1" dirty="0">
                    <a:solidFill>
                      <a:srgbClr val="0B5ED7"/>
                    </a:solidFill>
                  </a:rPr>
                  <a:t>	</a:t>
                </a:r>
                <a:r>
                  <a:rPr lang="en-IN" sz="2000" b="1" dirty="0" smtClean="0">
                    <a:solidFill>
                      <a:srgbClr val="0B5ED7"/>
                    </a:solidFill>
                  </a:rPr>
                  <a:t>C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2000" b="1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𝟕</m:t>
                    </m:r>
                    <m:r>
                      <a:rPr lang="en-US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  <m:r>
                      <a:rPr lang="en-US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000" b="1" dirty="0">
                    <a:solidFill>
                      <a:srgbClr val="0B5ED7"/>
                    </a:solidFill>
                  </a:rPr>
                  <a:t>&gt; </a:t>
                </a:r>
                <a:r>
                  <a:rPr lang="en-IN" sz="2000" b="1" dirty="0" smtClean="0">
                    <a:solidFill>
                      <a:srgbClr val="0B5ED7"/>
                    </a:solidFill>
                  </a:rPr>
                  <a:t>Mark </a:t>
                </a:r>
                <a14:m>
                  <m:oMath xmlns:m="http://schemas.openxmlformats.org/officeDocument/2006/math">
                    <m:r>
                      <a:rPr lang="en-IN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r>
                      <a:rPr lang="en-US" sz="2000" b="1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𝟔</m:t>
                    </m:r>
                    <m:r>
                      <a:rPr lang="en-US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  <m:r>
                      <a:rPr lang="en-US" sz="2000" b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000" b="1" dirty="0">
                    <a:solidFill>
                      <a:srgbClr val="0B5ED7"/>
                    </a:solidFill>
                  </a:rPr>
                  <a:t> </a:t>
                </a:r>
                <a:r>
                  <a:rPr lang="en-IN" sz="2000" b="1" dirty="0" smtClean="0">
                    <a:solidFill>
                      <a:srgbClr val="0B5ED7"/>
                    </a:solidFill>
                  </a:rPr>
                  <a:t>  :</a:t>
                </a:r>
                <a:r>
                  <a:rPr lang="en-IN" sz="2000" b="1" dirty="0">
                    <a:solidFill>
                      <a:srgbClr val="0B5ED7"/>
                    </a:solidFill>
                  </a:rPr>
                  <a:t>	</a:t>
                </a:r>
                <a:r>
                  <a:rPr lang="en-IN" sz="2000" b="1" dirty="0" smtClean="0">
                    <a:solidFill>
                      <a:srgbClr val="0B5ED7"/>
                    </a:solidFill>
                  </a:rPr>
                  <a:t>D</a:t>
                </a:r>
              </a:p>
              <a:p>
                <a:pPr marL="0" indent="0" algn="ctr">
                  <a:buNone/>
                </a:pPr>
                <a:r>
                  <a:rPr lang="en-US" sz="2000" b="1" dirty="0" smtClean="0">
                    <a:solidFill>
                      <a:srgbClr val="0B5ED7"/>
                    </a:solidFill>
                    <a:ea typeface="Cambria Math" panose="02040503050406030204" pitchFamily="18" charset="0"/>
                  </a:rPr>
                  <a:t>6</a:t>
                </a:r>
                <a14:m>
                  <m:oMath xmlns:m="http://schemas.openxmlformats.org/officeDocument/2006/math">
                    <m:r>
                      <a:rPr lang="en-US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  <m:r>
                      <a:rPr lang="en-US" sz="2000" b="1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000" b="1" dirty="0">
                    <a:solidFill>
                      <a:srgbClr val="0B5ED7"/>
                    </a:solidFill>
                  </a:rPr>
                  <a:t>&gt; </a:t>
                </a:r>
                <a:r>
                  <a:rPr lang="en-IN" sz="2000" b="1" dirty="0" smtClean="0">
                    <a:solidFill>
                      <a:srgbClr val="0B5ED7"/>
                    </a:solidFill>
                  </a:rPr>
                  <a:t>Mark 	   :</a:t>
                </a:r>
                <a:r>
                  <a:rPr lang="en-IN" sz="2000" b="1" dirty="0">
                    <a:solidFill>
                      <a:srgbClr val="0B5ED7"/>
                    </a:solidFill>
                  </a:rPr>
                  <a:t>	F</a:t>
                </a:r>
                <a:endParaRPr lang="en-IN" sz="2000" b="1" dirty="0" smtClean="0">
                  <a:solidFill>
                    <a:srgbClr val="0B5ED7"/>
                  </a:solidFill>
                </a:endParaRPr>
              </a:p>
              <a:p>
                <a:pPr marL="0" indent="0" algn="just">
                  <a:buNone/>
                </a:pPr>
                <a:r>
                  <a:rPr lang="en-IN" sz="2000" dirty="0">
                    <a:solidFill>
                      <a:srgbClr val="0B5ED7"/>
                    </a:solidFill>
                  </a:rPr>
                  <a:t> </a:t>
                </a:r>
                <a:r>
                  <a:rPr lang="en-IN" sz="2000" dirty="0" smtClean="0">
                    <a:solidFill>
                      <a:srgbClr val="0B5ED7"/>
                    </a:solidFill>
                  </a:rPr>
                  <a:t>    </a:t>
                </a:r>
                <a:r>
                  <a:rPr lang="en-IN" sz="2000" b="1" dirty="0" smtClean="0">
                    <a:solidFill>
                      <a:srgbClr val="0B5ED7"/>
                    </a:solidFill>
                  </a:rPr>
                  <a:t>Note:   </a:t>
                </a:r>
              </a:p>
              <a:p>
                <a:pPr marL="0" indent="0" algn="just">
                  <a:buNone/>
                </a:pPr>
                <a:r>
                  <a:rPr lang="en-IN" sz="2000" b="1" dirty="0">
                    <a:solidFill>
                      <a:srgbClr val="0B5ED7"/>
                    </a:solidFill>
                  </a:rPr>
                  <a:t> </a:t>
                </a:r>
                <a:r>
                  <a:rPr lang="en-IN" sz="2000" b="1" dirty="0" smtClean="0">
                    <a:solidFill>
                      <a:srgbClr val="0B5ED7"/>
                    </a:solidFill>
                  </a:rPr>
                  <a:t>    </a:t>
                </a:r>
                <a:r>
                  <a:rPr lang="en-IN" sz="2000" dirty="0" smtClean="0">
                    <a:solidFill>
                      <a:srgbClr val="0B5ED7"/>
                    </a:solidFill>
                  </a:rPr>
                  <a:t>Here, we apply the above rule to a specific data </a:t>
                </a:r>
              </a:p>
              <a:p>
                <a:pPr marL="0" indent="0" algn="just">
                  <a:buNone/>
                </a:pPr>
                <a:r>
                  <a:rPr lang="en-IN" sz="2000" dirty="0">
                    <a:solidFill>
                      <a:srgbClr val="0B5ED7"/>
                    </a:solidFill>
                  </a:rPr>
                  <a:t> </a:t>
                </a:r>
                <a:r>
                  <a:rPr lang="en-IN" sz="2000" dirty="0" smtClean="0">
                    <a:solidFill>
                      <a:srgbClr val="0B5ED7"/>
                    </a:solidFill>
                  </a:rPr>
                  <a:t>    (in this case a table of marks).</a:t>
                </a:r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8078" y="1592580"/>
                <a:ext cx="8630202" cy="4732020"/>
              </a:xfrm>
              <a:blipFill rotWithShape="1">
                <a:blip r:embed="rId2"/>
                <a:stretch>
                  <a:fillRect l="-777" t="-644" r="-70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258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228" y="62528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A Practice Example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50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96240" y="1624337"/>
            <a:ext cx="8671560" cy="4732020"/>
          </a:xfrm>
        </p:spPr>
        <p:txBody>
          <a:bodyPr>
            <a:normAutofit/>
          </a:bodyPr>
          <a:lstStyle/>
          <a:p>
            <a:pPr marL="53975" indent="0" algn="just">
              <a:buNone/>
            </a:pPr>
            <a:r>
              <a:rPr lang="en-US" sz="2000" dirty="0" smtClean="0">
                <a:solidFill>
                  <a:srgbClr val="A50021"/>
                </a:solidFill>
                <a:ea typeface="Cambria Math" panose="02040503050406030204" pitchFamily="18" charset="0"/>
              </a:rPr>
              <a:t>  </a:t>
            </a:r>
            <a:r>
              <a:rPr lang="en-US" sz="2000" b="1" dirty="0" smtClean="0">
                <a:solidFill>
                  <a:srgbClr val="0B5ED7"/>
                </a:solidFill>
                <a:ea typeface="Cambria Math" panose="02040503050406030204" pitchFamily="18" charset="0"/>
              </a:rPr>
              <a:t>Example 8.4</a:t>
            </a:r>
          </a:p>
        </p:txBody>
      </p:sp>
      <p:graphicFrame>
        <p:nvGraphicFramePr>
          <p:cNvPr id="3" name="Objec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0358331"/>
              </p:ext>
            </p:extLst>
          </p:nvPr>
        </p:nvGraphicFramePr>
        <p:xfrm>
          <a:off x="3710940" y="1371600"/>
          <a:ext cx="5440680" cy="51663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0" name="Worksheet" r:id="rId3" imgW="4324288" imgH="4457700" progId="Excel.Sheet.8">
                  <p:embed/>
                </p:oleObj>
              </mc:Choice>
              <mc:Fallback>
                <p:oleObj name="Worksheet" r:id="rId3" imgW="4324288" imgH="4457700" progId="Excel.Sheet.8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10940" y="1371600"/>
                        <a:ext cx="5440680" cy="516636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28600" y="2263140"/>
            <a:ext cx="3429000" cy="3139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en-US" altLang="zh-TW" sz="2000" dirty="0">
                <a:solidFill>
                  <a:srgbClr val="0B5ED7"/>
                </a:solidFill>
                <a:ea typeface="新細明體" charset="-120"/>
              </a:rPr>
              <a:t>Class:</a:t>
            </a:r>
          </a:p>
          <a:p>
            <a:pPr eaLnBrk="1" hangingPunct="1">
              <a:lnSpc>
                <a:spcPct val="110000"/>
              </a:lnSpc>
            </a:pPr>
            <a:r>
              <a:rPr lang="en-US" altLang="zh-TW" sz="2000" dirty="0">
                <a:solidFill>
                  <a:srgbClr val="0B5ED7"/>
                </a:solidFill>
                <a:ea typeface="新細明體" charset="-120"/>
              </a:rPr>
              <a:t>C1:buys_computer = ‘yes’</a:t>
            </a:r>
          </a:p>
          <a:p>
            <a:pPr eaLnBrk="1" hangingPunct="1">
              <a:lnSpc>
                <a:spcPct val="110000"/>
              </a:lnSpc>
            </a:pPr>
            <a:r>
              <a:rPr lang="en-US" altLang="zh-TW" sz="2000" dirty="0">
                <a:solidFill>
                  <a:srgbClr val="0B5ED7"/>
                </a:solidFill>
                <a:ea typeface="新細明體" charset="-120"/>
              </a:rPr>
              <a:t>C2:buys_computer = ‘no’</a:t>
            </a:r>
          </a:p>
          <a:p>
            <a:pPr eaLnBrk="1" hangingPunct="1">
              <a:lnSpc>
                <a:spcPct val="110000"/>
              </a:lnSpc>
            </a:pPr>
            <a:endParaRPr lang="en-US" altLang="zh-TW" sz="2000" dirty="0">
              <a:solidFill>
                <a:srgbClr val="0B5ED7"/>
              </a:solidFill>
              <a:ea typeface="新細明體" charset="-120"/>
            </a:endParaRPr>
          </a:p>
          <a:p>
            <a:pPr eaLnBrk="1" hangingPunct="1">
              <a:lnSpc>
                <a:spcPct val="110000"/>
              </a:lnSpc>
            </a:pPr>
            <a:r>
              <a:rPr lang="en-US" altLang="zh-TW" sz="2000" dirty="0">
                <a:solidFill>
                  <a:srgbClr val="0B5ED7"/>
                </a:solidFill>
                <a:ea typeface="新細明體" charset="-120"/>
              </a:rPr>
              <a:t>Data </a:t>
            </a:r>
            <a:r>
              <a:rPr lang="en-US" altLang="zh-TW" sz="2000" dirty="0" smtClean="0">
                <a:solidFill>
                  <a:srgbClr val="0B5ED7"/>
                </a:solidFill>
                <a:ea typeface="新細明體" charset="-120"/>
              </a:rPr>
              <a:t>instance </a:t>
            </a:r>
            <a:endParaRPr lang="en-US" altLang="zh-TW" sz="2000" dirty="0">
              <a:solidFill>
                <a:srgbClr val="0B5ED7"/>
              </a:solidFill>
              <a:ea typeface="新細明體" charset="-120"/>
            </a:endParaRPr>
          </a:p>
          <a:p>
            <a:pPr eaLnBrk="1" hangingPunct="1">
              <a:lnSpc>
                <a:spcPct val="110000"/>
              </a:lnSpc>
            </a:pPr>
            <a:r>
              <a:rPr lang="en-US" altLang="zh-TW" sz="2000" dirty="0">
                <a:solidFill>
                  <a:srgbClr val="0B5ED7"/>
                </a:solidFill>
                <a:ea typeface="新細明體" charset="-120"/>
              </a:rPr>
              <a:t>X = (</a:t>
            </a:r>
            <a:r>
              <a:rPr lang="en-US" altLang="zh-TW" sz="2000" dirty="0">
                <a:solidFill>
                  <a:srgbClr val="073C8B"/>
                </a:solidFill>
                <a:ea typeface="新細明體" charset="-120"/>
              </a:rPr>
              <a:t>age &lt;=30</a:t>
            </a:r>
            <a:r>
              <a:rPr lang="en-US" altLang="zh-TW" sz="2000" dirty="0">
                <a:solidFill>
                  <a:srgbClr val="0B5ED7"/>
                </a:solidFill>
                <a:ea typeface="新細明體" charset="-120"/>
              </a:rPr>
              <a:t>,</a:t>
            </a:r>
          </a:p>
          <a:p>
            <a:pPr eaLnBrk="1" hangingPunct="1">
              <a:lnSpc>
                <a:spcPct val="110000"/>
              </a:lnSpc>
            </a:pPr>
            <a:r>
              <a:rPr lang="en-US" altLang="zh-TW" sz="2000" dirty="0">
                <a:solidFill>
                  <a:srgbClr val="0B5ED7"/>
                </a:solidFill>
                <a:ea typeface="新細明體" charset="-120"/>
              </a:rPr>
              <a:t>Income = </a:t>
            </a:r>
            <a:r>
              <a:rPr lang="en-US" altLang="zh-TW" sz="2000" dirty="0">
                <a:solidFill>
                  <a:srgbClr val="073C8B"/>
                </a:solidFill>
                <a:ea typeface="新細明體" charset="-120"/>
              </a:rPr>
              <a:t>medium</a:t>
            </a:r>
            <a:r>
              <a:rPr lang="en-US" altLang="zh-TW" sz="2000" dirty="0">
                <a:solidFill>
                  <a:srgbClr val="0B5ED7"/>
                </a:solidFill>
                <a:ea typeface="新細明體" charset="-120"/>
              </a:rPr>
              <a:t>,</a:t>
            </a:r>
          </a:p>
          <a:p>
            <a:pPr eaLnBrk="1" hangingPunct="1">
              <a:lnSpc>
                <a:spcPct val="110000"/>
              </a:lnSpc>
            </a:pPr>
            <a:r>
              <a:rPr lang="en-US" altLang="zh-TW" sz="2000" dirty="0">
                <a:solidFill>
                  <a:srgbClr val="0B5ED7"/>
                </a:solidFill>
                <a:ea typeface="新細明體" charset="-120"/>
              </a:rPr>
              <a:t>Student = </a:t>
            </a:r>
            <a:r>
              <a:rPr lang="en-US" altLang="zh-TW" sz="2000" dirty="0">
                <a:solidFill>
                  <a:srgbClr val="073C8B"/>
                </a:solidFill>
                <a:ea typeface="新細明體" charset="-120"/>
              </a:rPr>
              <a:t>yes</a:t>
            </a:r>
          </a:p>
          <a:p>
            <a:pPr eaLnBrk="1" hangingPunct="1">
              <a:lnSpc>
                <a:spcPct val="110000"/>
              </a:lnSpc>
            </a:pPr>
            <a:r>
              <a:rPr lang="en-US" altLang="zh-TW" sz="2000" dirty="0" err="1">
                <a:solidFill>
                  <a:srgbClr val="0B5ED7"/>
                </a:solidFill>
                <a:ea typeface="新細明體" charset="-120"/>
              </a:rPr>
              <a:t>Credit_rating</a:t>
            </a:r>
            <a:r>
              <a:rPr lang="en-US" altLang="zh-TW" sz="2000" dirty="0">
                <a:solidFill>
                  <a:srgbClr val="0B5ED7"/>
                </a:solidFill>
                <a:ea typeface="新細明體" charset="-120"/>
              </a:rPr>
              <a:t> = </a:t>
            </a:r>
            <a:r>
              <a:rPr lang="en-US" altLang="zh-TW" sz="2000" dirty="0">
                <a:solidFill>
                  <a:srgbClr val="073C8B"/>
                </a:solidFill>
                <a:ea typeface="新細明體" charset="-120"/>
              </a:rPr>
              <a:t>f</a:t>
            </a:r>
            <a:r>
              <a:rPr lang="en-US" altLang="zh-TW" sz="2000" dirty="0" smtClean="0">
                <a:solidFill>
                  <a:srgbClr val="073C8B"/>
                </a:solidFill>
                <a:ea typeface="新細明體" charset="-120"/>
              </a:rPr>
              <a:t>air</a:t>
            </a:r>
            <a:r>
              <a:rPr lang="en-US" altLang="zh-TW" sz="2000" dirty="0">
                <a:solidFill>
                  <a:srgbClr val="0B5ED7"/>
                </a:solidFill>
                <a:ea typeface="新細明體" charset="-12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9472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004272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A Practice Example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51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304800" y="1424940"/>
            <a:ext cx="8610600" cy="5105400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4688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888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210312" algn="l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zh-TW" sz="2000" dirty="0" smtClean="0">
                <a:solidFill>
                  <a:srgbClr val="0B5ED7"/>
                </a:solidFill>
                <a:ea typeface="新細明體" charset="-120"/>
              </a:rPr>
              <a:t>P(</a:t>
            </a:r>
            <a:r>
              <a:rPr lang="en-US" altLang="zh-TW" sz="2000" dirty="0" err="1" smtClean="0">
                <a:solidFill>
                  <a:srgbClr val="0B5ED7"/>
                </a:solidFill>
                <a:ea typeface="新細明體" charset="-120"/>
              </a:rPr>
              <a:t>C</a:t>
            </a:r>
            <a:r>
              <a:rPr lang="en-US" altLang="zh-TW" sz="2000" baseline="-25000" dirty="0" err="1" smtClean="0">
                <a:solidFill>
                  <a:srgbClr val="0B5ED7"/>
                </a:solidFill>
                <a:ea typeface="新細明體" charset="-120"/>
              </a:rPr>
              <a:t>i</a:t>
            </a:r>
            <a:r>
              <a:rPr lang="en-US" altLang="zh-TW" sz="2000" dirty="0" smtClean="0">
                <a:solidFill>
                  <a:srgbClr val="0B5ED7"/>
                </a:solidFill>
                <a:ea typeface="新細明體" charset="-120"/>
              </a:rPr>
              <a:t>):    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P(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“yes”)  = 9/14 = 0.643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                   P(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“no”) = 5/14= 0.357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endParaRPr lang="en-US" altLang="zh-TW" sz="1600" dirty="0" smtClean="0">
              <a:solidFill>
                <a:srgbClr val="0B5ED7"/>
              </a:solidFill>
              <a:ea typeface="新細明體" charset="-120"/>
            </a:endParaRPr>
          </a:p>
          <a:p>
            <a:pPr>
              <a:lnSpc>
                <a:spcPct val="80000"/>
              </a:lnSpc>
            </a:pPr>
            <a:r>
              <a:rPr lang="en-US" altLang="zh-TW" sz="2000" dirty="0" smtClean="0">
                <a:solidFill>
                  <a:srgbClr val="0B5ED7"/>
                </a:solidFill>
                <a:ea typeface="新細明體" charset="-120"/>
              </a:rPr>
              <a:t>Compute P(</a:t>
            </a:r>
            <a:r>
              <a:rPr lang="en-US" altLang="zh-TW" sz="2000" dirty="0" err="1" smtClean="0">
                <a:solidFill>
                  <a:srgbClr val="0B5ED7"/>
                </a:solidFill>
                <a:ea typeface="新細明體" charset="-120"/>
              </a:rPr>
              <a:t>X|C</a:t>
            </a:r>
            <a:r>
              <a:rPr lang="en-US" altLang="zh-TW" sz="2000" baseline="-25000" dirty="0" err="1" smtClean="0">
                <a:solidFill>
                  <a:srgbClr val="0B5ED7"/>
                </a:solidFill>
                <a:ea typeface="新細明體" charset="-120"/>
              </a:rPr>
              <a:t>i</a:t>
            </a:r>
            <a:r>
              <a:rPr lang="en-US" altLang="zh-TW" sz="2000" dirty="0" smtClean="0">
                <a:solidFill>
                  <a:srgbClr val="0B5ED7"/>
                </a:solidFill>
                <a:ea typeface="新細明體" charset="-120"/>
              </a:rPr>
              <a:t>) for each class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    P(age = “&lt;=30” | 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“yes”)  = 2/9 = 0.222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    P(age = “&lt;= 30” | 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“no”) = 3/5 = 0.6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    P(income = “medium” | 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“yes”) = 4/9 = 0.444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    P(income = “medium” | 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“no”) = 2/5 = 0.4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    P(student = “yes” | 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“yes) = 6/9 = 0.667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    P(student = “yes” | 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“no”) = 1/5 = 0.2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    P(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credit_rating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“fair” | 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“yes”) = 6/9 = 0.667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    P(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credit_rating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“fair” | 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“no”) = 2/5 = 0.4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endParaRPr lang="en-US" altLang="zh-TW" sz="1600" dirty="0" smtClean="0">
              <a:solidFill>
                <a:srgbClr val="0B5ED7"/>
              </a:solidFill>
              <a:ea typeface="新細明體" charset="-120"/>
            </a:endParaRPr>
          </a:p>
          <a:p>
            <a:pPr>
              <a:lnSpc>
                <a:spcPct val="80000"/>
              </a:lnSpc>
            </a:pPr>
            <a:r>
              <a:rPr lang="en-US" altLang="zh-TW" sz="1600" b="1" dirty="0" smtClean="0">
                <a:solidFill>
                  <a:srgbClr val="0B5ED7"/>
                </a:solidFill>
                <a:ea typeface="新細明體" charset="-120"/>
              </a:rPr>
              <a:t> X = (age &lt;= 30 , income = medium, student = yes, </a:t>
            </a:r>
            <a:r>
              <a:rPr lang="en-US" altLang="zh-TW" sz="1600" b="1" dirty="0" err="1" smtClean="0">
                <a:solidFill>
                  <a:srgbClr val="0B5ED7"/>
                </a:solidFill>
                <a:ea typeface="新細明體" charset="-120"/>
              </a:rPr>
              <a:t>credit_rating</a:t>
            </a:r>
            <a:r>
              <a:rPr lang="en-US" altLang="zh-TW" sz="1600" b="1" dirty="0" smtClean="0">
                <a:solidFill>
                  <a:srgbClr val="0B5ED7"/>
                </a:solidFill>
                <a:ea typeface="新細明體" charset="-120"/>
              </a:rPr>
              <a:t> = fair)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endParaRPr lang="en-US" altLang="zh-TW" sz="1600" b="1" dirty="0" smtClean="0">
              <a:solidFill>
                <a:srgbClr val="0B5ED7"/>
              </a:solidFill>
              <a:ea typeface="新細明體" charset="-120"/>
            </a:endParaRP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</a:t>
            </a:r>
            <a:r>
              <a:rPr lang="en-US" altLang="zh-TW" sz="1600" b="1" dirty="0" smtClean="0">
                <a:solidFill>
                  <a:srgbClr val="0B5ED7"/>
                </a:solidFill>
                <a:ea typeface="新細明體" charset="-120"/>
              </a:rPr>
              <a:t>P(</a:t>
            </a:r>
            <a:r>
              <a:rPr lang="en-US" altLang="zh-TW" sz="1600" b="1" dirty="0" err="1" smtClean="0">
                <a:solidFill>
                  <a:srgbClr val="0B5ED7"/>
                </a:solidFill>
                <a:ea typeface="新細明體" charset="-120"/>
              </a:rPr>
              <a:t>X|C</a:t>
            </a:r>
            <a:r>
              <a:rPr lang="en-US" altLang="zh-TW" sz="1600" b="1" baseline="-25000" dirty="0" err="1" smtClean="0">
                <a:solidFill>
                  <a:srgbClr val="0B5ED7"/>
                </a:solidFill>
                <a:ea typeface="新細明體" charset="-120"/>
              </a:rPr>
              <a:t>i</a:t>
            </a:r>
            <a:r>
              <a:rPr lang="en-US" altLang="zh-TW" sz="1600" b="1" dirty="0" smtClean="0">
                <a:solidFill>
                  <a:srgbClr val="0B5ED7"/>
                </a:solidFill>
                <a:ea typeface="新細明體" charset="-120"/>
              </a:rPr>
              <a:t>) :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P(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X|buys_computer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“yes”) = 0.222 × 0.444 </a:t>
            </a:r>
            <a:r>
              <a:rPr lang="en-US" altLang="zh-TW" sz="1600" dirty="0">
                <a:solidFill>
                  <a:srgbClr val="0B5ED7"/>
                </a:solidFill>
                <a:ea typeface="新細明體" charset="-120"/>
              </a:rPr>
              <a:t>×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0.667 </a:t>
            </a:r>
            <a:r>
              <a:rPr lang="en-US" altLang="zh-TW" sz="1600" dirty="0">
                <a:solidFill>
                  <a:srgbClr val="0B5ED7"/>
                </a:solidFill>
                <a:ea typeface="新細明體" charset="-120"/>
              </a:rPr>
              <a:t>×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0.667 = 0.044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               P(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X|buys_computer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“no”) = 0.6 </a:t>
            </a:r>
            <a:r>
              <a:rPr lang="en-US" altLang="zh-TW" sz="1600" dirty="0">
                <a:solidFill>
                  <a:srgbClr val="0B5ED7"/>
                </a:solidFill>
                <a:ea typeface="新細明體" charset="-120"/>
              </a:rPr>
              <a:t>×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0.4 </a:t>
            </a:r>
            <a:r>
              <a:rPr lang="en-US" altLang="zh-TW" sz="1600" dirty="0">
                <a:solidFill>
                  <a:srgbClr val="0B5ED7"/>
                </a:solidFill>
                <a:ea typeface="新細明體" charset="-120"/>
              </a:rPr>
              <a:t>×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0.2 </a:t>
            </a:r>
            <a:r>
              <a:rPr lang="en-US" altLang="zh-TW" sz="1600" dirty="0">
                <a:solidFill>
                  <a:srgbClr val="0B5ED7"/>
                </a:solidFill>
                <a:ea typeface="新細明體" charset="-120"/>
              </a:rPr>
              <a:t>×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0.4 = 0.019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endParaRPr lang="en-US" altLang="zh-TW" sz="1600" b="1" dirty="0" smtClean="0">
              <a:solidFill>
                <a:srgbClr val="0B5ED7"/>
              </a:solidFill>
              <a:ea typeface="新細明體" charset="-120"/>
            </a:endParaRP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b="1" dirty="0" smtClean="0">
                <a:solidFill>
                  <a:srgbClr val="0B5ED7"/>
                </a:solidFill>
                <a:ea typeface="新細明體" charset="-120"/>
              </a:rPr>
              <a:t>P(</a:t>
            </a:r>
            <a:r>
              <a:rPr lang="en-US" altLang="zh-TW" sz="1600" b="1" dirty="0" err="1" smtClean="0">
                <a:solidFill>
                  <a:srgbClr val="0B5ED7"/>
                </a:solidFill>
                <a:ea typeface="新細明體" charset="-120"/>
              </a:rPr>
              <a:t>X|C</a:t>
            </a:r>
            <a:r>
              <a:rPr lang="en-US" altLang="zh-TW" sz="1600" b="1" baseline="-25000" dirty="0" err="1" smtClean="0">
                <a:solidFill>
                  <a:srgbClr val="0B5ED7"/>
                </a:solidFill>
                <a:ea typeface="新細明體" charset="-120"/>
              </a:rPr>
              <a:t>i</a:t>
            </a:r>
            <a:r>
              <a:rPr lang="en-US" altLang="zh-TW" sz="1600" b="1" dirty="0" smtClean="0">
                <a:solidFill>
                  <a:srgbClr val="0B5ED7"/>
                </a:solidFill>
                <a:ea typeface="新細明體" charset="-120"/>
              </a:rPr>
              <a:t>)*P(</a:t>
            </a:r>
            <a:r>
              <a:rPr lang="en-US" altLang="zh-TW" sz="1600" b="1" dirty="0" err="1" smtClean="0">
                <a:solidFill>
                  <a:srgbClr val="0B5ED7"/>
                </a:solidFill>
                <a:ea typeface="新細明體" charset="-120"/>
              </a:rPr>
              <a:t>C</a:t>
            </a:r>
            <a:r>
              <a:rPr lang="en-US" altLang="zh-TW" sz="1600" b="1" baseline="-25000" dirty="0" err="1" smtClean="0">
                <a:solidFill>
                  <a:srgbClr val="0B5ED7"/>
                </a:solidFill>
                <a:ea typeface="新細明體" charset="-120"/>
              </a:rPr>
              <a:t>i</a:t>
            </a:r>
            <a:r>
              <a:rPr lang="en-US" altLang="zh-TW" sz="1600" b="1" dirty="0" smtClean="0">
                <a:solidFill>
                  <a:srgbClr val="0B5ED7"/>
                </a:solidFill>
                <a:ea typeface="新細明體" charset="-120"/>
              </a:rPr>
              <a:t>) : 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P(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X|buys_computer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“yes”) * P(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“yes”) = 0.028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b="1" dirty="0" smtClean="0">
                <a:solidFill>
                  <a:srgbClr val="0B5ED7"/>
                </a:solidFill>
                <a:ea typeface="新細明體" charset="-120"/>
              </a:rPr>
              <a:t>		             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P(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X|buys_computer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“no”) * P(</a:t>
            </a:r>
            <a:r>
              <a:rPr lang="en-US" altLang="zh-TW" sz="1600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dirty="0" smtClean="0">
                <a:solidFill>
                  <a:srgbClr val="0B5ED7"/>
                </a:solidFill>
                <a:ea typeface="新細明體" charset="-120"/>
              </a:rPr>
              <a:t> = “no”) = 0.007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endParaRPr lang="en-US" altLang="zh-TW" sz="1600" b="1" dirty="0" smtClean="0">
              <a:solidFill>
                <a:srgbClr val="0B5ED7"/>
              </a:solidFill>
              <a:ea typeface="新細明體" charset="-120"/>
            </a:endParaRP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TW" sz="1600" b="1" dirty="0" smtClean="0">
                <a:solidFill>
                  <a:srgbClr val="0B5ED7"/>
                </a:solidFill>
                <a:ea typeface="新細明體" charset="-120"/>
              </a:rPr>
              <a:t>Therefore,  X belongs to class (“</a:t>
            </a:r>
            <a:r>
              <a:rPr lang="en-US" altLang="zh-TW" sz="1600" b="1" dirty="0" err="1" smtClean="0">
                <a:solidFill>
                  <a:srgbClr val="0B5ED7"/>
                </a:solidFill>
                <a:ea typeface="新細明體" charset="-120"/>
              </a:rPr>
              <a:t>buys_computer</a:t>
            </a:r>
            <a:r>
              <a:rPr lang="en-US" altLang="zh-TW" sz="1600" b="1" dirty="0" smtClean="0">
                <a:solidFill>
                  <a:srgbClr val="0B5ED7"/>
                </a:solidFill>
                <a:ea typeface="新細明體" charset="-120"/>
              </a:rPr>
              <a:t> = yes”)</a:t>
            </a:r>
            <a:r>
              <a:rPr lang="en-US" altLang="zh-TW" sz="1400" b="1" dirty="0" smtClean="0">
                <a:solidFill>
                  <a:srgbClr val="0B5ED7"/>
                </a:solidFill>
                <a:ea typeface="新細明體" charset="-120"/>
              </a:rPr>
              <a:t>	</a:t>
            </a:r>
            <a:r>
              <a:rPr lang="en-US" altLang="zh-TW" sz="1400" b="1" dirty="0" smtClean="0">
                <a:ea typeface="新細明體" charset="-12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81034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131" y="124461"/>
            <a:ext cx="8425339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Reference</a:t>
            </a:r>
            <a:endParaRPr lang="en-IN" sz="4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52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210780" y="2928512"/>
            <a:ext cx="8506500" cy="2227148"/>
          </a:xfrm>
          <a:prstGeom prst="rect">
            <a:avLst/>
          </a:prstGeom>
        </p:spPr>
        <p:txBody>
          <a:bodyPr vert="horz">
            <a:normAutofit fontScale="70000" lnSpcReduction="20000"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4688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888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210312" algn="l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BD0D9"/>
              </a:buClr>
            </a:pPr>
            <a:r>
              <a:rPr lang="en-US" dirty="0" smtClean="0">
                <a:solidFill>
                  <a:prstClr val="black"/>
                </a:solidFill>
              </a:rPr>
              <a:t>The detail material related to this lecture can be found in</a:t>
            </a:r>
          </a:p>
          <a:p>
            <a:pPr>
              <a:buClr>
                <a:srgbClr val="0BD0D9"/>
              </a:buClr>
            </a:pPr>
            <a:endParaRPr lang="en-US" dirty="0" smtClean="0">
              <a:solidFill>
                <a:prstClr val="black"/>
              </a:solidFill>
            </a:endParaRPr>
          </a:p>
          <a:p>
            <a:pPr marL="393192" lvl="1" indent="0">
              <a:buClr>
                <a:srgbClr val="0BD0D9"/>
              </a:buClr>
              <a:buNone/>
            </a:pPr>
            <a:r>
              <a:rPr lang="en-IN" dirty="0">
                <a:solidFill>
                  <a:srgbClr val="073C8B"/>
                </a:solidFill>
              </a:rPr>
              <a:t>Data Mining: Concepts and Techniques, </a:t>
            </a:r>
            <a:r>
              <a:rPr lang="en-IN" dirty="0" smtClean="0">
                <a:solidFill>
                  <a:srgbClr val="073C8B"/>
                </a:solidFill>
              </a:rPr>
              <a:t>(3</a:t>
            </a:r>
            <a:r>
              <a:rPr lang="en-IN" baseline="30000" dirty="0" smtClean="0">
                <a:solidFill>
                  <a:srgbClr val="073C8B"/>
                </a:solidFill>
              </a:rPr>
              <a:t>rd</a:t>
            </a:r>
            <a:r>
              <a:rPr lang="en-IN" dirty="0" smtClean="0">
                <a:solidFill>
                  <a:srgbClr val="073C8B"/>
                </a:solidFill>
              </a:rPr>
              <a:t> </a:t>
            </a:r>
            <a:r>
              <a:rPr lang="en-IN" dirty="0" err="1" smtClean="0">
                <a:solidFill>
                  <a:srgbClr val="073C8B"/>
                </a:solidFill>
              </a:rPr>
              <a:t>Edn</a:t>
            </a:r>
            <a:r>
              <a:rPr lang="en-IN" dirty="0">
                <a:solidFill>
                  <a:srgbClr val="073C8B"/>
                </a:solidFill>
              </a:rPr>
              <a:t>.), </a:t>
            </a:r>
            <a:r>
              <a:rPr lang="en-IN" dirty="0" err="1">
                <a:solidFill>
                  <a:srgbClr val="073C8B"/>
                </a:solidFill>
              </a:rPr>
              <a:t>Jiawei</a:t>
            </a:r>
            <a:r>
              <a:rPr lang="en-IN" dirty="0">
                <a:solidFill>
                  <a:srgbClr val="073C8B"/>
                </a:solidFill>
              </a:rPr>
              <a:t> Han</a:t>
            </a:r>
            <a:r>
              <a:rPr lang="en-IN" dirty="0" smtClean="0">
                <a:solidFill>
                  <a:srgbClr val="073C8B"/>
                </a:solidFill>
              </a:rPr>
              <a:t>, </a:t>
            </a:r>
            <a:r>
              <a:rPr lang="en-IN" dirty="0" err="1" smtClean="0">
                <a:solidFill>
                  <a:srgbClr val="073C8B"/>
                </a:solidFill>
              </a:rPr>
              <a:t>Micheline</a:t>
            </a:r>
            <a:r>
              <a:rPr lang="en-IN" dirty="0" smtClean="0">
                <a:solidFill>
                  <a:srgbClr val="073C8B"/>
                </a:solidFill>
              </a:rPr>
              <a:t> </a:t>
            </a:r>
            <a:r>
              <a:rPr lang="en-IN" dirty="0" err="1">
                <a:solidFill>
                  <a:srgbClr val="073C8B"/>
                </a:solidFill>
              </a:rPr>
              <a:t>Kamber</a:t>
            </a:r>
            <a:r>
              <a:rPr lang="en-IN" dirty="0">
                <a:solidFill>
                  <a:srgbClr val="073C8B"/>
                </a:solidFill>
              </a:rPr>
              <a:t>, </a:t>
            </a:r>
            <a:r>
              <a:rPr lang="en-IN" dirty="0"/>
              <a:t>Morgan Kaufmann</a:t>
            </a:r>
            <a:r>
              <a:rPr lang="en-IN" dirty="0" smtClean="0">
                <a:solidFill>
                  <a:srgbClr val="073C8B"/>
                </a:solidFill>
              </a:rPr>
              <a:t>, 2015.</a:t>
            </a:r>
          </a:p>
          <a:p>
            <a:pPr marL="393192" lvl="1" indent="0">
              <a:buClr>
                <a:srgbClr val="0BD0D9"/>
              </a:buClr>
              <a:buNone/>
            </a:pPr>
            <a:endParaRPr lang="en-US" dirty="0">
              <a:solidFill>
                <a:srgbClr val="073C8B"/>
              </a:solidFill>
            </a:endParaRPr>
          </a:p>
          <a:p>
            <a:pPr marL="393192" lvl="1" indent="0">
              <a:buClr>
                <a:srgbClr val="0BD0D9"/>
              </a:buClr>
              <a:buNone/>
            </a:pPr>
            <a:r>
              <a:rPr lang="en-US" dirty="0">
                <a:solidFill>
                  <a:srgbClr val="073C8B"/>
                </a:solidFill>
              </a:rPr>
              <a:t>Introduction to Data </a:t>
            </a:r>
            <a:r>
              <a:rPr lang="en-US" dirty="0" smtClean="0">
                <a:solidFill>
                  <a:srgbClr val="073C8B"/>
                </a:solidFill>
              </a:rPr>
              <a:t>Mining</a:t>
            </a:r>
            <a:r>
              <a:rPr lang="en-US" dirty="0">
                <a:solidFill>
                  <a:srgbClr val="073C8B"/>
                </a:solidFill>
              </a:rPr>
              <a:t>, Pang-</a:t>
            </a:r>
            <a:r>
              <a:rPr lang="en-US" dirty="0" err="1">
                <a:solidFill>
                  <a:srgbClr val="073C8B"/>
                </a:solidFill>
              </a:rPr>
              <a:t>Ning</a:t>
            </a:r>
            <a:r>
              <a:rPr lang="en-US" dirty="0">
                <a:solidFill>
                  <a:srgbClr val="073C8B"/>
                </a:solidFill>
              </a:rPr>
              <a:t> Tan, </a:t>
            </a:r>
            <a:r>
              <a:rPr lang="en-US" dirty="0" smtClean="0">
                <a:solidFill>
                  <a:srgbClr val="073C8B"/>
                </a:solidFill>
              </a:rPr>
              <a:t> Michael </a:t>
            </a:r>
            <a:r>
              <a:rPr lang="en-US" dirty="0">
                <a:solidFill>
                  <a:srgbClr val="073C8B"/>
                </a:solidFill>
              </a:rPr>
              <a:t>Steinbach, </a:t>
            </a:r>
            <a:r>
              <a:rPr lang="en-US" dirty="0" smtClean="0">
                <a:solidFill>
                  <a:srgbClr val="073C8B"/>
                </a:solidFill>
              </a:rPr>
              <a:t>and </a:t>
            </a:r>
            <a:r>
              <a:rPr lang="en-US" dirty="0" err="1" smtClean="0">
                <a:solidFill>
                  <a:srgbClr val="073C8B"/>
                </a:solidFill>
              </a:rPr>
              <a:t>Vipin</a:t>
            </a:r>
            <a:r>
              <a:rPr lang="en-US" dirty="0" smtClean="0">
                <a:solidFill>
                  <a:srgbClr val="073C8B"/>
                </a:solidFill>
              </a:rPr>
              <a:t> </a:t>
            </a:r>
            <a:r>
              <a:rPr lang="en-US" dirty="0">
                <a:solidFill>
                  <a:srgbClr val="073C8B"/>
                </a:solidFill>
              </a:rPr>
              <a:t>Kumar, </a:t>
            </a:r>
            <a:r>
              <a:rPr lang="en-US" dirty="0" smtClean="0">
                <a:solidFill>
                  <a:srgbClr val="073C8B"/>
                </a:solidFill>
              </a:rPr>
              <a:t> Addison-Wesley, 2014</a:t>
            </a:r>
            <a:endParaRPr lang="en-US" dirty="0">
              <a:solidFill>
                <a:srgbClr val="073C8B"/>
              </a:solidFill>
            </a:endParaRPr>
          </a:p>
          <a:p>
            <a:pPr marL="0" indent="0">
              <a:buClr>
                <a:srgbClr val="0BD0D9"/>
              </a:buClr>
              <a:buFont typeface="Wingdings 2"/>
              <a:buNone/>
            </a:pPr>
            <a:r>
              <a:rPr lang="en-US" dirty="0">
                <a:solidFill>
                  <a:prstClr val="black"/>
                </a:solidFill>
              </a:rPr>
              <a:t>	</a:t>
            </a:r>
            <a:endParaRPr lang="en-IN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09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027132"/>
          </a:xfrm>
        </p:spPr>
        <p:txBody>
          <a:bodyPr>
            <a:normAutofit fontScale="90000"/>
          </a:bodyPr>
          <a:lstStyle/>
          <a:p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Examples of Classification in Data Analytics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6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744980"/>
            <a:ext cx="8630202" cy="4579620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0B5ED7"/>
                </a:solidFill>
              </a:rPr>
              <a:t>Life Science: </a:t>
            </a:r>
            <a:r>
              <a:rPr lang="en-US" sz="2400" dirty="0" smtClean="0"/>
              <a:t>Predicting </a:t>
            </a:r>
            <a:r>
              <a:rPr lang="en-US" sz="2400" dirty="0"/>
              <a:t>tumor cells as benign or malignant</a:t>
            </a:r>
          </a:p>
          <a:p>
            <a:pPr lvl="4"/>
            <a:endParaRPr lang="en-US" sz="1000" dirty="0"/>
          </a:p>
          <a:p>
            <a:r>
              <a:rPr lang="en-US" sz="2400" dirty="0" smtClean="0">
                <a:solidFill>
                  <a:srgbClr val="0B5ED7"/>
                </a:solidFill>
              </a:rPr>
              <a:t>Security:</a:t>
            </a:r>
            <a:r>
              <a:rPr lang="en-US" sz="2400" dirty="0" smtClean="0"/>
              <a:t> Classifying </a:t>
            </a:r>
            <a:r>
              <a:rPr lang="en-US" sz="2400" dirty="0"/>
              <a:t>credit card transactions </a:t>
            </a:r>
            <a:r>
              <a:rPr lang="en-US" sz="2400" dirty="0" smtClean="0"/>
              <a:t>as </a:t>
            </a:r>
            <a:r>
              <a:rPr lang="en-US" sz="2400" dirty="0"/>
              <a:t>legitimate or fraudulent</a:t>
            </a:r>
          </a:p>
          <a:p>
            <a:pPr lvl="4"/>
            <a:endParaRPr lang="en-US" sz="1000" dirty="0"/>
          </a:p>
          <a:p>
            <a:r>
              <a:rPr lang="en-US" sz="2400" dirty="0" smtClean="0">
                <a:solidFill>
                  <a:srgbClr val="0B5ED7"/>
                </a:solidFill>
              </a:rPr>
              <a:t>Prediction:</a:t>
            </a:r>
            <a:r>
              <a:rPr lang="en-US" sz="2400" dirty="0" smtClean="0"/>
              <a:t> Weather, voting, political dynamics, etc.</a:t>
            </a:r>
            <a:endParaRPr lang="en-US" sz="2400" dirty="0"/>
          </a:p>
          <a:p>
            <a:pPr lvl="4"/>
            <a:endParaRPr lang="en-US" sz="1000" dirty="0"/>
          </a:p>
          <a:p>
            <a:r>
              <a:rPr lang="en-US" sz="2400" dirty="0" smtClean="0">
                <a:solidFill>
                  <a:srgbClr val="0B5ED7"/>
                </a:solidFill>
              </a:rPr>
              <a:t>Entertainment:</a:t>
            </a:r>
            <a:r>
              <a:rPr lang="en-US" sz="2400" dirty="0" smtClean="0"/>
              <a:t> Categorizing </a:t>
            </a:r>
            <a:r>
              <a:rPr lang="en-US" sz="2400" dirty="0"/>
              <a:t>news stories as finance, </a:t>
            </a:r>
            <a:r>
              <a:rPr lang="en-US" sz="2400" dirty="0" smtClean="0"/>
              <a:t>weather</a:t>
            </a:r>
            <a:r>
              <a:rPr lang="en-US" sz="2400" dirty="0"/>
              <a:t>, entertainment, </a:t>
            </a:r>
            <a:r>
              <a:rPr lang="en-US" sz="2400" dirty="0" smtClean="0"/>
              <a:t>sports</a:t>
            </a:r>
            <a:r>
              <a:rPr lang="en-US" sz="2400" dirty="0"/>
              <a:t>, </a:t>
            </a:r>
            <a:r>
              <a:rPr lang="en-US" sz="2400" dirty="0" smtClean="0"/>
              <a:t>etc.</a:t>
            </a:r>
          </a:p>
          <a:p>
            <a:pPr lvl="8"/>
            <a:endParaRPr lang="en-US" sz="1000" dirty="0" smtClean="0"/>
          </a:p>
          <a:p>
            <a:r>
              <a:rPr lang="en-US" sz="2400" dirty="0" smtClean="0">
                <a:solidFill>
                  <a:srgbClr val="0B5ED7"/>
                </a:solidFill>
              </a:rPr>
              <a:t>Social media: </a:t>
            </a:r>
            <a:r>
              <a:rPr lang="en-US" sz="2400" dirty="0" smtClean="0"/>
              <a:t>Identifying the current trend and future growth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3702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027132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Classification : Definition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7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592580"/>
            <a:ext cx="8630202" cy="4732020"/>
          </a:xfrm>
        </p:spPr>
        <p:txBody>
          <a:bodyPr>
            <a:normAutofit/>
          </a:bodyPr>
          <a:lstStyle/>
          <a:p>
            <a:pPr algn="just"/>
            <a:r>
              <a:rPr lang="en-US" sz="2000" dirty="0" smtClean="0"/>
              <a:t>Classification is a form of data analysis to </a:t>
            </a:r>
            <a:r>
              <a:rPr lang="en-US" sz="2000" dirty="0" smtClean="0">
                <a:solidFill>
                  <a:srgbClr val="0B5ED7"/>
                </a:solidFill>
              </a:rPr>
              <a:t>extract models </a:t>
            </a:r>
            <a:r>
              <a:rPr lang="en-US" sz="2000" dirty="0" smtClean="0"/>
              <a:t>describing important data classes. </a:t>
            </a:r>
          </a:p>
          <a:p>
            <a:pPr lvl="8" algn="just"/>
            <a:endParaRPr lang="en-US" sz="800" dirty="0" smtClean="0"/>
          </a:p>
          <a:p>
            <a:pPr algn="just"/>
            <a:r>
              <a:rPr lang="en-US" sz="2000" dirty="0" smtClean="0"/>
              <a:t>Essentially, it involves dividing up objects so that each is assigned to one of a number of mutually exhaustive and exclusive categories known as classes.</a:t>
            </a:r>
          </a:p>
          <a:p>
            <a:pPr lvl="8" algn="just"/>
            <a:endParaRPr lang="en-US" sz="800" dirty="0" smtClean="0"/>
          </a:p>
          <a:p>
            <a:pPr lvl="1" algn="just"/>
            <a:r>
              <a:rPr lang="en-US" sz="1800" dirty="0" smtClean="0"/>
              <a:t>The term “</a:t>
            </a:r>
            <a:r>
              <a:rPr lang="en-US" sz="1800" dirty="0"/>
              <a:t>m</a:t>
            </a:r>
            <a:r>
              <a:rPr lang="en-US" sz="1800" dirty="0" smtClean="0"/>
              <a:t>utually exhaustive and exclusive” simply means that each object must be assigned to precisely one class</a:t>
            </a:r>
          </a:p>
          <a:p>
            <a:pPr lvl="8" algn="just"/>
            <a:endParaRPr lang="en-US" sz="800" dirty="0" smtClean="0"/>
          </a:p>
          <a:p>
            <a:pPr lvl="2" algn="just"/>
            <a:r>
              <a:rPr lang="en-US" sz="1500" dirty="0" smtClean="0"/>
              <a:t>That is, never to </a:t>
            </a:r>
            <a:r>
              <a:rPr lang="en-US" sz="1500" dirty="0" smtClean="0">
                <a:solidFill>
                  <a:srgbClr val="0B5ED7"/>
                </a:solidFill>
              </a:rPr>
              <a:t>more than one </a:t>
            </a:r>
            <a:r>
              <a:rPr lang="en-US" sz="1500" dirty="0" smtClean="0"/>
              <a:t>and never to </a:t>
            </a:r>
            <a:r>
              <a:rPr lang="en-US" sz="1500" dirty="0" smtClean="0">
                <a:solidFill>
                  <a:srgbClr val="0B5ED7"/>
                </a:solidFill>
              </a:rPr>
              <a:t>no class </a:t>
            </a:r>
            <a:r>
              <a:rPr lang="en-US" sz="1500" dirty="0" smtClean="0"/>
              <a:t>at all.</a:t>
            </a:r>
            <a:endParaRPr lang="en-IN" sz="1500" dirty="0"/>
          </a:p>
        </p:txBody>
      </p:sp>
    </p:spTree>
    <p:extLst>
      <p:ext uri="{BB962C8B-B14F-4D97-AF65-F5344CB8AC3E}">
        <p14:creationId xmlns:p14="http://schemas.microsoft.com/office/powerpoint/2010/main" val="358628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1027132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Classification Techniques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8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8078" y="1592580"/>
            <a:ext cx="8630202" cy="4732020"/>
          </a:xfrm>
        </p:spPr>
        <p:txBody>
          <a:bodyPr>
            <a:normAutofit/>
          </a:bodyPr>
          <a:lstStyle/>
          <a:p>
            <a:pPr>
              <a:spcBef>
                <a:spcPct val="50000"/>
              </a:spcBef>
            </a:pPr>
            <a:r>
              <a:rPr lang="en-US" sz="2000" dirty="0"/>
              <a:t>Classification consists of assigning a class label to a set of unclassified cases.</a:t>
            </a:r>
          </a:p>
          <a:p>
            <a:pPr lvl="8" algn="just"/>
            <a:endParaRPr lang="en-US" sz="800" dirty="0" smtClean="0"/>
          </a:p>
          <a:p>
            <a:pPr>
              <a:spcBef>
                <a:spcPct val="50000"/>
              </a:spcBef>
            </a:pPr>
            <a:r>
              <a:rPr lang="en-US" sz="2000" b="1" dirty="0">
                <a:solidFill>
                  <a:srgbClr val="A50021"/>
                </a:solidFill>
              </a:rPr>
              <a:t>Supervised Classification</a:t>
            </a:r>
          </a:p>
          <a:p>
            <a:pPr lvl="1">
              <a:spcBef>
                <a:spcPct val="50000"/>
              </a:spcBef>
            </a:pPr>
            <a:r>
              <a:rPr lang="en-US" sz="1800" dirty="0" smtClean="0"/>
              <a:t>The </a:t>
            </a:r>
            <a:r>
              <a:rPr lang="en-US" sz="1800" dirty="0"/>
              <a:t>set of possible classes is known in advance</a:t>
            </a:r>
            <a:r>
              <a:rPr lang="en-US" sz="1800" dirty="0" smtClean="0"/>
              <a:t>.</a:t>
            </a:r>
          </a:p>
          <a:p>
            <a:pPr lvl="8">
              <a:spcBef>
                <a:spcPct val="50000"/>
              </a:spcBef>
            </a:pPr>
            <a:endParaRPr lang="en-US" sz="800" dirty="0"/>
          </a:p>
          <a:p>
            <a:pPr>
              <a:spcBef>
                <a:spcPct val="50000"/>
              </a:spcBef>
            </a:pPr>
            <a:r>
              <a:rPr lang="en-US" sz="2000" b="1" dirty="0" smtClean="0">
                <a:solidFill>
                  <a:srgbClr val="A50021"/>
                </a:solidFill>
              </a:rPr>
              <a:t>Unsupervised </a:t>
            </a:r>
            <a:r>
              <a:rPr lang="en-US" sz="2000" b="1" dirty="0">
                <a:solidFill>
                  <a:srgbClr val="A50021"/>
                </a:solidFill>
              </a:rPr>
              <a:t>Classification</a:t>
            </a:r>
          </a:p>
          <a:p>
            <a:pPr lvl="1">
              <a:spcBef>
                <a:spcPct val="50000"/>
              </a:spcBef>
            </a:pPr>
            <a:r>
              <a:rPr lang="en-US" sz="1800" dirty="0" smtClean="0"/>
              <a:t>Set </a:t>
            </a:r>
            <a:r>
              <a:rPr lang="en-US" sz="1800" dirty="0"/>
              <a:t>of possible classes is not known. After classification we can try to assign a name to that class. </a:t>
            </a:r>
          </a:p>
          <a:p>
            <a:pPr lvl="2">
              <a:spcBef>
                <a:spcPct val="50000"/>
              </a:spcBef>
            </a:pPr>
            <a:r>
              <a:rPr lang="en-US" sz="1500" dirty="0" smtClean="0"/>
              <a:t>Unsupervised </a:t>
            </a:r>
            <a:r>
              <a:rPr lang="en-US" sz="1500" dirty="0"/>
              <a:t>classification is called </a:t>
            </a:r>
            <a:r>
              <a:rPr lang="en-US" sz="1500" b="1" dirty="0">
                <a:solidFill>
                  <a:srgbClr val="0B5ED7"/>
                </a:solidFill>
              </a:rPr>
              <a:t>clustering</a:t>
            </a:r>
            <a:r>
              <a:rPr lang="en-US" sz="1500" dirty="0"/>
              <a:t>.</a:t>
            </a:r>
          </a:p>
          <a:p>
            <a:pPr lvl="2" algn="just"/>
            <a:endParaRPr lang="en-IN" sz="1500" dirty="0"/>
          </a:p>
        </p:txBody>
      </p:sp>
    </p:spTree>
    <p:extLst>
      <p:ext uri="{BB962C8B-B14F-4D97-AF65-F5344CB8AC3E}">
        <p14:creationId xmlns:p14="http://schemas.microsoft.com/office/powerpoint/2010/main" val="129713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8" y="260648"/>
            <a:ext cx="8425339" cy="638512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dirty="0" smtClean="0">
                <a:solidFill>
                  <a:srgbClr val="A50021"/>
                </a:solidFill>
                <a:latin typeface="Times New Roman" pitchFamily="18" charset="0"/>
                <a:cs typeface="Times New Roman" pitchFamily="18" charset="0"/>
              </a:rPr>
              <a:t>Supervised Classification</a:t>
            </a:r>
            <a:endParaRPr lang="en-IN" sz="4000" dirty="0">
              <a:solidFill>
                <a:srgbClr val="A5002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4617B">
                    <a:shade val="90000"/>
                  </a:srgbClr>
                </a:solidFill>
              </a:rPr>
              <a:t>CS 40003: Data Analytics</a:t>
            </a:r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238DB-7230-45D0-89A2-1890D4DEDBDF}" type="slidenum">
              <a:rPr lang="en-IN" smtClean="0">
                <a:solidFill>
                  <a:srgbClr val="04617B">
                    <a:shade val="90000"/>
                  </a:srgbClr>
                </a:solidFill>
              </a:rPr>
              <a:pPr/>
              <a:t>9</a:t>
            </a:fld>
            <a:endParaRPr lang="en-IN" dirty="0">
              <a:solidFill>
                <a:srgbClr val="04617B">
                  <a:shade val="90000"/>
                </a:srgbClr>
              </a:solidFill>
            </a:endParaRPr>
          </a:p>
        </p:txBody>
      </p:sp>
      <p:pic>
        <p:nvPicPr>
          <p:cNvPr id="1026" name="Picture 2" descr="Image result for classification ppt data mi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1" y="982977"/>
            <a:ext cx="8420100" cy="5753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579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3291</TotalTime>
  <Words>2517</Words>
  <Application>Microsoft Office PowerPoint</Application>
  <PresentationFormat>Custom</PresentationFormat>
  <Paragraphs>783</Paragraphs>
  <Slides>52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52</vt:i4>
      </vt:variant>
    </vt:vector>
  </HeadingPairs>
  <TitlesOfParts>
    <vt:vector size="66" baseType="lpstr">
      <vt:lpstr>Arial</vt:lpstr>
      <vt:lpstr>Calibri</vt:lpstr>
      <vt:lpstr>Cambria Math</vt:lpstr>
      <vt:lpstr>Constantia</vt:lpstr>
      <vt:lpstr>新細明體</vt:lpstr>
      <vt:lpstr>Tahoma</vt:lpstr>
      <vt:lpstr>Times New Roman</vt:lpstr>
      <vt:lpstr>Wingdings</vt:lpstr>
      <vt:lpstr>Wingdings 2</vt:lpstr>
      <vt:lpstr>Flow</vt:lpstr>
      <vt:lpstr>1_Flow</vt:lpstr>
      <vt:lpstr>3_Flow</vt:lpstr>
      <vt:lpstr>Visio</vt:lpstr>
      <vt:lpstr>Worksheet</vt:lpstr>
      <vt:lpstr>Data Analytics (CS3203N)</vt:lpstr>
      <vt:lpstr>An interesting fact..</vt:lpstr>
      <vt:lpstr>Today’s discussion…</vt:lpstr>
      <vt:lpstr>PowerPoint Presentation</vt:lpstr>
      <vt:lpstr>Introduction to Classification</vt:lpstr>
      <vt:lpstr>Examples of Classification in Data Analytics</vt:lpstr>
      <vt:lpstr>Classification : Definition</vt:lpstr>
      <vt:lpstr>Classification Techniques</vt:lpstr>
      <vt:lpstr>Supervised Classification</vt:lpstr>
      <vt:lpstr>Unsupervised Classification</vt:lpstr>
      <vt:lpstr>Supervised Classification Technique</vt:lpstr>
      <vt:lpstr>Illustrating Classification Tasks</vt:lpstr>
      <vt:lpstr>Classification Problem</vt:lpstr>
      <vt:lpstr>Classification Techniques</vt:lpstr>
      <vt:lpstr>Classification Techniques</vt:lpstr>
      <vt:lpstr>PowerPoint Presentation</vt:lpstr>
      <vt:lpstr>Bayesian Classifier</vt:lpstr>
      <vt:lpstr>Bayesian Classifier</vt:lpstr>
      <vt:lpstr>Example: Bayesian Classification</vt:lpstr>
      <vt:lpstr>Air-Traffic Data</vt:lpstr>
      <vt:lpstr>Air-Traffic Data</vt:lpstr>
      <vt:lpstr>Air-Traffic Data</vt:lpstr>
      <vt:lpstr>Bayesian Classifier</vt:lpstr>
      <vt:lpstr>PowerPoint Presentation</vt:lpstr>
      <vt:lpstr>Simple Probability</vt:lpstr>
      <vt:lpstr>Simple Probability</vt:lpstr>
      <vt:lpstr>Simple Probability</vt:lpstr>
      <vt:lpstr>Joint Probability</vt:lpstr>
      <vt:lpstr>Conditional Probability</vt:lpstr>
      <vt:lpstr>Conditional Probability</vt:lpstr>
      <vt:lpstr>Conditional Probability</vt:lpstr>
      <vt:lpstr>Conditional Probability</vt:lpstr>
      <vt:lpstr>PowerPoint Presentation</vt:lpstr>
      <vt:lpstr>PowerPoint Presentation</vt:lpstr>
      <vt:lpstr>PowerPoint Presentation</vt:lpstr>
      <vt:lpstr>Bayes’ Theorem</vt:lpstr>
      <vt:lpstr>Prior and Posterior Probabilities</vt:lpstr>
      <vt:lpstr>Naïve Bayesian Classifier</vt:lpstr>
      <vt:lpstr>Naïve Bayesian Classifier</vt:lpstr>
      <vt:lpstr>Naïve Bayesian Classifier</vt:lpstr>
      <vt:lpstr>Naïve Bayesian Classifier</vt:lpstr>
      <vt:lpstr>Naïve Bayesian Classifier</vt:lpstr>
      <vt:lpstr>Naïve Bayesian Classifier</vt:lpstr>
      <vt:lpstr>Naïve Bayesian Classifier</vt:lpstr>
      <vt:lpstr>Naïve Bayesian Classifier</vt:lpstr>
      <vt:lpstr>Naïve Bayesian Classifier</vt:lpstr>
      <vt:lpstr>Naïve Bayesian Classifier</vt:lpstr>
      <vt:lpstr>Naïve Bayesian Classifier</vt:lpstr>
      <vt:lpstr>M-estimate Approach</vt:lpstr>
      <vt:lpstr>A Practice Example</vt:lpstr>
      <vt:lpstr>A Practice Example</vt:lpstr>
      <vt:lpstr>Reference</vt:lpstr>
    </vt:vector>
  </TitlesOfParts>
  <Company>by adguard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Baljeet</dc:creator>
  <cp:lastModifiedBy>DCISM</cp:lastModifiedBy>
  <cp:revision>750</cp:revision>
  <dcterms:created xsi:type="dcterms:W3CDTF">2016-07-28T11:27:44Z</dcterms:created>
  <dcterms:modified xsi:type="dcterms:W3CDTF">2022-03-01T03:03:53Z</dcterms:modified>
</cp:coreProperties>
</file>

<file path=docProps/thumbnail.jpeg>
</file>